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21"/>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46CBA-36B7-458C-9A2F-7EC2EF74A599}" type="datetimeFigureOut">
              <a:rPr lang="en-US" smtClean="0"/>
              <a:t>8/15/2025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CBA1A-807B-4017-BDCD-475AA4F118A0}" type="slidenum">
              <a:rPr lang="en-US" smtClean="0"/>
              <a:t>‹#›</a:t>
            </a:fld>
            <a:endParaRPr lang="en-US"/>
          </a:p>
        </p:txBody>
      </p:sp>
    </p:spTree>
    <p:extLst>
      <p:ext uri="{BB962C8B-B14F-4D97-AF65-F5344CB8AC3E}">
        <p14:creationId xmlns:p14="http://schemas.microsoft.com/office/powerpoint/2010/main" val="3415480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30 min x 20 members / 60= 10 hours</a:t>
            </a:r>
          </a:p>
        </p:txBody>
      </p:sp>
      <p:sp>
        <p:nvSpPr>
          <p:cNvPr id="4" name="Slide Number Placeholder 3"/>
          <p:cNvSpPr>
            <a:spLocks noGrp="1"/>
          </p:cNvSpPr>
          <p:nvPr>
            <p:ph type="sldNum" sz="quarter" idx="5"/>
          </p:nvPr>
        </p:nvSpPr>
        <p:spPr/>
        <p:txBody>
          <a:bodyPr/>
          <a:lstStyle/>
          <a:p>
            <a:fld id="{B2ACBA1A-807B-4017-BDCD-475AA4F118A0}" type="slidenum">
              <a:rPr lang="en-US" smtClean="0"/>
              <a:t>3</a:t>
            </a:fld>
            <a:endParaRPr lang="en-US"/>
          </a:p>
        </p:txBody>
      </p:sp>
    </p:spTree>
    <p:extLst>
      <p:ext uri="{BB962C8B-B14F-4D97-AF65-F5344CB8AC3E}">
        <p14:creationId xmlns:p14="http://schemas.microsoft.com/office/powerpoint/2010/main" val="2184270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Leave out details—for example, the color of flowers in your centerpieces is not necessary, unless it is meaningful (purple flowers for a domestic violence awareness event).</a:t>
            </a:r>
          </a:p>
        </p:txBody>
      </p:sp>
      <p:sp>
        <p:nvSpPr>
          <p:cNvPr id="4" name="Slide Number Placeholder 3"/>
          <p:cNvSpPr>
            <a:spLocks noGrp="1"/>
          </p:cNvSpPr>
          <p:nvPr>
            <p:ph type="sldNum" sz="quarter" idx="5"/>
          </p:nvPr>
        </p:nvSpPr>
        <p:spPr/>
        <p:txBody>
          <a:bodyPr/>
          <a:lstStyle/>
          <a:p>
            <a:fld id="{B2ACBA1A-807B-4017-BDCD-475AA4F118A0}" type="slidenum">
              <a:rPr lang="en-US" smtClean="0"/>
              <a:t>4</a:t>
            </a:fld>
            <a:endParaRPr lang="en-US"/>
          </a:p>
        </p:txBody>
      </p:sp>
    </p:spTree>
    <p:extLst>
      <p:ext uri="{BB962C8B-B14F-4D97-AF65-F5344CB8AC3E}">
        <p14:creationId xmlns:p14="http://schemas.microsoft.com/office/powerpoint/2010/main" val="2260979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in all your members</a:t>
            </a:r>
          </a:p>
        </p:txBody>
      </p:sp>
      <p:sp>
        <p:nvSpPr>
          <p:cNvPr id="4" name="Slide Number Placeholder 3"/>
          <p:cNvSpPr>
            <a:spLocks noGrp="1"/>
          </p:cNvSpPr>
          <p:nvPr>
            <p:ph type="sldNum" sz="quarter" idx="5"/>
          </p:nvPr>
        </p:nvSpPr>
        <p:spPr/>
        <p:txBody>
          <a:bodyPr/>
          <a:lstStyle/>
          <a:p>
            <a:fld id="{B2ACBA1A-807B-4017-BDCD-475AA4F118A0}" type="slidenum">
              <a:rPr lang="en-US" smtClean="0"/>
              <a:t>6</a:t>
            </a:fld>
            <a:endParaRPr lang="en-US"/>
          </a:p>
        </p:txBody>
      </p:sp>
    </p:spTree>
    <p:extLst>
      <p:ext uri="{BB962C8B-B14F-4D97-AF65-F5344CB8AC3E}">
        <p14:creationId xmlns:p14="http://schemas.microsoft.com/office/powerpoint/2010/main" val="759970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it doesn’t matter what color the tablecloths were, unless they are reflective of a specific theme (teal for mental health awareness, purple for Alzheimer’s, etc.</a:t>
            </a:r>
          </a:p>
        </p:txBody>
      </p:sp>
      <p:sp>
        <p:nvSpPr>
          <p:cNvPr id="4" name="Slide Number Placeholder 3"/>
          <p:cNvSpPr>
            <a:spLocks noGrp="1"/>
          </p:cNvSpPr>
          <p:nvPr>
            <p:ph type="sldNum" sz="quarter" idx="5"/>
          </p:nvPr>
        </p:nvSpPr>
        <p:spPr/>
        <p:txBody>
          <a:bodyPr/>
          <a:lstStyle/>
          <a:p>
            <a:fld id="{B2ACBA1A-807B-4017-BDCD-475AA4F118A0}" type="slidenum">
              <a:rPr lang="en-US" smtClean="0"/>
              <a:t>9</a:t>
            </a:fld>
            <a:endParaRPr lang="en-US"/>
          </a:p>
        </p:txBody>
      </p:sp>
    </p:spTree>
    <p:extLst>
      <p:ext uri="{BB962C8B-B14F-4D97-AF65-F5344CB8AC3E}">
        <p14:creationId xmlns:p14="http://schemas.microsoft.com/office/powerpoint/2010/main" val="326526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members report monthly, or prepare an “end of project” report form to capture details immediately following a project</a:t>
            </a:r>
          </a:p>
        </p:txBody>
      </p:sp>
      <p:sp>
        <p:nvSpPr>
          <p:cNvPr id="4" name="Slide Number Placeholder 3"/>
          <p:cNvSpPr>
            <a:spLocks noGrp="1"/>
          </p:cNvSpPr>
          <p:nvPr>
            <p:ph type="sldNum" sz="quarter" idx="5"/>
          </p:nvPr>
        </p:nvSpPr>
        <p:spPr/>
        <p:txBody>
          <a:bodyPr/>
          <a:lstStyle/>
          <a:p>
            <a:fld id="{B2ACBA1A-807B-4017-BDCD-475AA4F118A0}" type="slidenum">
              <a:rPr lang="en-US" smtClean="0"/>
              <a:t>10</a:t>
            </a:fld>
            <a:endParaRPr lang="en-US"/>
          </a:p>
        </p:txBody>
      </p:sp>
    </p:spTree>
    <p:extLst>
      <p:ext uri="{BB962C8B-B14F-4D97-AF65-F5344CB8AC3E}">
        <p14:creationId xmlns:p14="http://schemas.microsoft.com/office/powerpoint/2010/main" val="530250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come back to the Value of a Volunteer Hour</a:t>
            </a:r>
          </a:p>
        </p:txBody>
      </p:sp>
      <p:sp>
        <p:nvSpPr>
          <p:cNvPr id="4" name="Slide Number Placeholder 3"/>
          <p:cNvSpPr>
            <a:spLocks noGrp="1"/>
          </p:cNvSpPr>
          <p:nvPr>
            <p:ph type="sldNum" sz="quarter" idx="5"/>
          </p:nvPr>
        </p:nvSpPr>
        <p:spPr/>
        <p:txBody>
          <a:bodyPr/>
          <a:lstStyle/>
          <a:p>
            <a:fld id="{B2ACBA1A-807B-4017-BDCD-475AA4F118A0}" type="slidenum">
              <a:rPr lang="en-US" smtClean="0"/>
              <a:t>12</a:t>
            </a:fld>
            <a:endParaRPr lang="en-US"/>
          </a:p>
        </p:txBody>
      </p:sp>
    </p:spTree>
    <p:extLst>
      <p:ext uri="{BB962C8B-B14F-4D97-AF65-F5344CB8AC3E}">
        <p14:creationId xmlns:p14="http://schemas.microsoft.com/office/powerpoint/2010/main" val="2113402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one is going to know who they are anyway.</a:t>
            </a:r>
          </a:p>
          <a:p>
            <a:endParaRPr lang="en-US" dirty="0"/>
          </a:p>
        </p:txBody>
      </p:sp>
      <p:sp>
        <p:nvSpPr>
          <p:cNvPr id="4" name="Slide Number Placeholder 3"/>
          <p:cNvSpPr>
            <a:spLocks noGrp="1"/>
          </p:cNvSpPr>
          <p:nvPr>
            <p:ph type="sldNum" sz="quarter" idx="5"/>
          </p:nvPr>
        </p:nvSpPr>
        <p:spPr/>
        <p:txBody>
          <a:bodyPr/>
          <a:lstStyle/>
          <a:p>
            <a:fld id="{B2ACBA1A-807B-4017-BDCD-475AA4F118A0}" type="slidenum">
              <a:rPr lang="en-US" smtClean="0"/>
              <a:t>14</a:t>
            </a:fld>
            <a:endParaRPr lang="en-US"/>
          </a:p>
        </p:txBody>
      </p:sp>
    </p:spTree>
    <p:extLst>
      <p:ext uri="{BB962C8B-B14F-4D97-AF65-F5344CB8AC3E}">
        <p14:creationId xmlns:p14="http://schemas.microsoft.com/office/powerpoint/2010/main" val="1658879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ways to emphasize your club’s impact on the community is by calculating its economic value.  </a:t>
            </a:r>
          </a:p>
        </p:txBody>
      </p:sp>
      <p:sp>
        <p:nvSpPr>
          <p:cNvPr id="4" name="Slide Number Placeholder 3"/>
          <p:cNvSpPr>
            <a:spLocks noGrp="1"/>
          </p:cNvSpPr>
          <p:nvPr>
            <p:ph type="sldNum" sz="quarter" idx="5"/>
          </p:nvPr>
        </p:nvSpPr>
        <p:spPr/>
        <p:txBody>
          <a:bodyPr/>
          <a:lstStyle/>
          <a:p>
            <a:fld id="{B2ACBA1A-807B-4017-BDCD-475AA4F118A0}" type="slidenum">
              <a:rPr lang="en-US" smtClean="0"/>
              <a:t>16</a:t>
            </a:fld>
            <a:endParaRPr lang="en-US"/>
          </a:p>
        </p:txBody>
      </p:sp>
    </p:spTree>
    <p:extLst>
      <p:ext uri="{BB962C8B-B14F-4D97-AF65-F5344CB8AC3E}">
        <p14:creationId xmlns:p14="http://schemas.microsoft.com/office/powerpoint/2010/main" val="72969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331918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348081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0010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2041614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37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1099259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4028295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78937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4253248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67D0E-853C-47C3-AF88-4003D31AA5ED}"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69276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467D0E-853C-47C3-AF88-4003D31AA5ED}" type="datetimeFigureOut">
              <a:rPr lang="en-US" smtClean="0"/>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397769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467D0E-853C-47C3-AF88-4003D31AA5ED}" type="datetimeFigureOut">
              <a:rPr lang="en-US" smtClean="0"/>
              <a:t>8/15/2025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13805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467D0E-853C-47C3-AF88-4003D31AA5ED}" type="datetimeFigureOut">
              <a:rPr lang="en-US" smtClean="0"/>
              <a:t>8/15/2025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81712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67D0E-853C-47C3-AF88-4003D31AA5ED}" type="datetimeFigureOut">
              <a:rPr lang="en-US" smtClean="0"/>
              <a:t>8/15/2025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420708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67D0E-853C-47C3-AF88-4003D31AA5ED}" type="datetimeFigureOut">
              <a:rPr lang="en-US" smtClean="0"/>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CF164-9D38-4D5B-873D-EDC23017B2AC}" type="slidenum">
              <a:rPr lang="en-US" smtClean="0"/>
              <a:t>‹#›</a:t>
            </a:fld>
            <a:endParaRPr lang="en-US"/>
          </a:p>
        </p:txBody>
      </p:sp>
    </p:spTree>
    <p:extLst>
      <p:ext uri="{BB962C8B-B14F-4D97-AF65-F5344CB8AC3E}">
        <p14:creationId xmlns:p14="http://schemas.microsoft.com/office/powerpoint/2010/main" val="4154930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CF164-9D38-4D5B-873D-EDC23017B2AC}" type="slidenum">
              <a:rPr lang="en-US" smtClean="0"/>
              <a:t>‹#›</a:t>
            </a:fld>
            <a:endParaRPr lang="en-US"/>
          </a:p>
        </p:txBody>
      </p:sp>
      <p:sp>
        <p:nvSpPr>
          <p:cNvPr id="5" name="Date Placeholder 4"/>
          <p:cNvSpPr>
            <a:spLocks noGrp="1"/>
          </p:cNvSpPr>
          <p:nvPr>
            <p:ph type="dt" sz="half" idx="10"/>
          </p:nvPr>
        </p:nvSpPr>
        <p:spPr/>
        <p:txBody>
          <a:bodyPr/>
          <a:lstStyle/>
          <a:p>
            <a:fld id="{D4467D0E-853C-47C3-AF88-4003D31AA5ED}" type="datetimeFigureOut">
              <a:rPr lang="en-US" smtClean="0"/>
              <a:t>8/15/2025</a:t>
            </a:fld>
            <a:endParaRPr lang="en-US"/>
          </a:p>
        </p:txBody>
      </p:sp>
    </p:spTree>
    <p:extLst>
      <p:ext uri="{BB962C8B-B14F-4D97-AF65-F5344CB8AC3E}">
        <p14:creationId xmlns:p14="http://schemas.microsoft.com/office/powerpoint/2010/main" val="3577133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467D0E-853C-47C3-AF88-4003D31AA5ED}" type="datetimeFigureOut">
              <a:rPr lang="en-US" smtClean="0"/>
              <a:t>8/15/2025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BCF164-9D38-4D5B-873D-EDC23017B2AC}" type="slidenum">
              <a:rPr lang="en-US" smtClean="0"/>
              <a:t>‹#›</a:t>
            </a:fld>
            <a:endParaRPr lang="en-US"/>
          </a:p>
        </p:txBody>
      </p:sp>
    </p:spTree>
    <p:extLst>
      <p:ext uri="{BB962C8B-B14F-4D97-AF65-F5344CB8AC3E}">
        <p14:creationId xmlns:p14="http://schemas.microsoft.com/office/powerpoint/2010/main" val="215479855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ndependentsector.org/research/value-of-volunteer-tim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16766-6C75-EF49-C160-D4D9B2AC157D}"/>
              </a:ext>
            </a:extLst>
          </p:cNvPr>
          <p:cNvSpPr>
            <a:spLocks noGrp="1"/>
          </p:cNvSpPr>
          <p:nvPr>
            <p:ph type="ctrTitle"/>
          </p:nvPr>
        </p:nvSpPr>
        <p:spPr>
          <a:xfrm>
            <a:off x="1523999" y="1609661"/>
            <a:ext cx="8956431" cy="1262493"/>
          </a:xfrm>
        </p:spPr>
        <p:txBody>
          <a:bodyPr anchor="ctr">
            <a:normAutofit fontScale="90000"/>
          </a:bodyPr>
          <a:lstStyle/>
          <a:p>
            <a:pPr algn="ctr"/>
            <a:r>
              <a:rPr lang="en-US" sz="6700" dirty="0">
                <a:latin typeface="Broadcast" panose="020B0500000000000000" pitchFamily="34" charset="0"/>
              </a:rPr>
              <a:t>HOW DO YOU SPELL </a:t>
            </a:r>
            <a:r>
              <a:rPr lang="en-US" sz="6700" b="1" i="1" u="sng" dirty="0">
                <a:solidFill>
                  <a:srgbClr val="FF0000"/>
                </a:solidFill>
                <a:latin typeface="Broadcast" panose="020B0500000000000000" pitchFamily="34" charset="0"/>
              </a:rPr>
              <a:t>CLUB REPORTING </a:t>
            </a:r>
            <a:r>
              <a:rPr lang="en-US" sz="6700" dirty="0">
                <a:latin typeface="Broadcast" panose="020B0500000000000000" pitchFamily="34" charset="0"/>
              </a:rPr>
              <a:t>?</a:t>
            </a:r>
            <a:br>
              <a:rPr lang="en-US" dirty="0">
                <a:latin typeface="Broadcast" panose="020B0500000000000000" pitchFamily="34" charset="0"/>
              </a:rPr>
            </a:br>
            <a:br>
              <a:rPr lang="en-US" sz="2700" dirty="0">
                <a:latin typeface="Broadcast" panose="020B0500000000000000" pitchFamily="34" charset="0"/>
              </a:rPr>
            </a:br>
            <a:r>
              <a:rPr lang="en-US" sz="3100" dirty="0">
                <a:latin typeface="Broadcast" panose="020B0500000000000000" pitchFamily="34" charset="0"/>
              </a:rPr>
              <a:t>A few quick reminders about reporting</a:t>
            </a:r>
            <a:br>
              <a:rPr lang="en-US" sz="2700" dirty="0">
                <a:latin typeface="Broadcast" panose="020B0500000000000000" pitchFamily="34" charset="0"/>
              </a:rPr>
            </a:br>
            <a:endParaRPr lang="en-US" sz="2700" dirty="0">
              <a:latin typeface="Broadcast" panose="020B0500000000000000" pitchFamily="34" charset="0"/>
            </a:endParaRPr>
          </a:p>
        </p:txBody>
      </p:sp>
      <p:sp>
        <p:nvSpPr>
          <p:cNvPr id="3" name="Subtitle 2">
            <a:extLst>
              <a:ext uri="{FF2B5EF4-FFF2-40B4-BE49-F238E27FC236}">
                <a16:creationId xmlns:a16="http://schemas.microsoft.com/office/drawing/2014/main" id="{E8798471-36D4-034A-5F8F-C7EFB7C92009}"/>
              </a:ext>
            </a:extLst>
          </p:cNvPr>
          <p:cNvSpPr>
            <a:spLocks noGrp="1"/>
          </p:cNvSpPr>
          <p:nvPr>
            <p:ph type="subTitle" idx="1"/>
          </p:nvPr>
        </p:nvSpPr>
        <p:spPr>
          <a:xfrm>
            <a:off x="1524000" y="3602037"/>
            <a:ext cx="9144000" cy="2658085"/>
          </a:xfrm>
        </p:spPr>
        <p:txBody>
          <a:bodyPr>
            <a:normAutofit fontScale="92500" lnSpcReduction="10000"/>
          </a:bodyPr>
          <a:lstStyle/>
          <a:p>
            <a:endParaRPr lang="en-US" sz="2800" dirty="0"/>
          </a:p>
          <a:p>
            <a:pPr algn="ctr"/>
            <a:r>
              <a:rPr lang="en-US" sz="2800" dirty="0">
                <a:latin typeface="Broadcast" panose="020B0500000000000000" pitchFamily="34" charset="0"/>
              </a:rPr>
              <a:t>This is not a “one-size-fits-all” list.</a:t>
            </a:r>
          </a:p>
          <a:p>
            <a:pPr algn="ctr"/>
            <a:r>
              <a:rPr lang="en-US" sz="2800" dirty="0">
                <a:latin typeface="Broadcast" panose="020B0500000000000000" pitchFamily="34" charset="0"/>
              </a:rPr>
              <a:t>If you have a process in place that works for your club, you don’t need to change it.</a:t>
            </a:r>
          </a:p>
          <a:p>
            <a:pPr algn="ctr"/>
            <a:r>
              <a:rPr lang="en-US" sz="2800" dirty="0">
                <a:latin typeface="Broadcast" panose="020B0500000000000000" pitchFamily="34" charset="0"/>
              </a:rPr>
              <a:t>If you struggle in some areas, some of these tips may help.</a:t>
            </a:r>
          </a:p>
          <a:p>
            <a:endParaRPr lang="en-US" dirty="0">
              <a:latin typeface="Broadcast" panose="020B0500000000000000" pitchFamily="34" charset="0"/>
            </a:endParaRPr>
          </a:p>
        </p:txBody>
      </p:sp>
    </p:spTree>
    <p:extLst>
      <p:ext uri="{BB962C8B-B14F-4D97-AF65-F5344CB8AC3E}">
        <p14:creationId xmlns:p14="http://schemas.microsoft.com/office/powerpoint/2010/main" val="12818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AA19F-EED0-CC03-0E43-156F442D3E15}"/>
              </a:ext>
            </a:extLst>
          </p:cNvPr>
          <p:cNvSpPr>
            <a:spLocks noGrp="1"/>
          </p:cNvSpPr>
          <p:nvPr>
            <p:ph type="title"/>
          </p:nvPr>
        </p:nvSpPr>
        <p:spPr>
          <a:xfrm>
            <a:off x="1204872" y="586154"/>
            <a:ext cx="8596668" cy="1320800"/>
          </a:xfrm>
        </p:spPr>
        <p:txBody>
          <a:bodyPr>
            <a:normAutofit/>
          </a:bodyPr>
          <a:lstStyle/>
          <a:p>
            <a:pPr algn="ctr"/>
            <a:r>
              <a:rPr lang="en-US" sz="8000" dirty="0">
                <a:latin typeface="Broadcast" panose="020B0500000000000000" pitchFamily="34" charset="0"/>
              </a:rPr>
              <a:t>O</a:t>
            </a:r>
            <a:r>
              <a:rPr lang="en-US" dirty="0">
                <a:latin typeface="Broadcast" panose="020B0500000000000000" pitchFamily="34" charset="0"/>
              </a:rPr>
              <a:t> </a:t>
            </a:r>
            <a:r>
              <a:rPr lang="en-US" sz="6000" dirty="0">
                <a:latin typeface="Broadcast" panose="020B0500000000000000" pitchFamily="34" charset="0"/>
              </a:rPr>
              <a:t>is for ORGANIZE</a:t>
            </a:r>
          </a:p>
        </p:txBody>
      </p:sp>
      <p:sp>
        <p:nvSpPr>
          <p:cNvPr id="3" name="Content Placeholder 2">
            <a:extLst>
              <a:ext uri="{FF2B5EF4-FFF2-40B4-BE49-F238E27FC236}">
                <a16:creationId xmlns:a16="http://schemas.microsoft.com/office/drawing/2014/main" id="{5E677768-DE8B-D028-4485-D877A1AFC732}"/>
              </a:ext>
            </a:extLst>
          </p:cNvPr>
          <p:cNvSpPr>
            <a:spLocks noGrp="1"/>
          </p:cNvSpPr>
          <p:nvPr>
            <p:ph idx="1"/>
          </p:nvPr>
        </p:nvSpPr>
        <p:spPr>
          <a:xfrm>
            <a:off x="677333" y="2160589"/>
            <a:ext cx="10647159" cy="3880773"/>
          </a:xfrm>
        </p:spPr>
        <p:txBody>
          <a:bodyPr>
            <a:normAutofit fontScale="92500" lnSpcReduction="20000"/>
          </a:bodyPr>
          <a:lstStyle/>
          <a:p>
            <a:r>
              <a:rPr lang="en-US" sz="2800" dirty="0">
                <a:latin typeface="Broadcast" panose="020B0500000000000000" pitchFamily="34" charset="0"/>
              </a:rPr>
              <a:t>ORGANIZE your information before you start working on your narratives.  Use a spreadsheet or other tool to organize your data, assign items to appropriate program areas, and note pertinent details to be included in your reports.</a:t>
            </a:r>
          </a:p>
          <a:p>
            <a:r>
              <a:rPr lang="en-US" sz="2800" dirty="0">
                <a:latin typeface="Broadcast" panose="020B0500000000000000" pitchFamily="34" charset="0"/>
              </a:rPr>
              <a:t>OUTCOME-did you achieve what you set out to accomplish, or was the outcome not what you wished? Even a “failure” is worth reporting.  It shows your club made an effort, and failure is always a learning experience. </a:t>
            </a:r>
          </a:p>
          <a:p>
            <a:r>
              <a:rPr lang="en-US" sz="2800" dirty="0">
                <a:latin typeface="Broadcast" panose="020B0500000000000000" pitchFamily="34" charset="0"/>
              </a:rPr>
              <a:t>ONGOING-keep records on an ongoing basis, rather than trying to remember it all at the end of the year.   </a:t>
            </a:r>
          </a:p>
        </p:txBody>
      </p:sp>
    </p:spTree>
    <p:extLst>
      <p:ext uri="{BB962C8B-B14F-4D97-AF65-F5344CB8AC3E}">
        <p14:creationId xmlns:p14="http://schemas.microsoft.com/office/powerpoint/2010/main" val="344060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76BB-DF86-47C4-E86B-3427FDFEB2A9}"/>
              </a:ext>
            </a:extLst>
          </p:cNvPr>
          <p:cNvSpPr>
            <a:spLocks noGrp="1"/>
          </p:cNvSpPr>
          <p:nvPr>
            <p:ph type="title"/>
          </p:nvPr>
        </p:nvSpPr>
        <p:spPr/>
        <p:txBody>
          <a:bodyPr>
            <a:normAutofit/>
          </a:bodyPr>
          <a:lstStyle/>
          <a:p>
            <a:pPr algn="ctr"/>
            <a:r>
              <a:rPr lang="en-US" sz="8000" dirty="0">
                <a:latin typeface="Broadcast" panose="020B0500000000000000" pitchFamily="34" charset="0"/>
              </a:rPr>
              <a:t>R</a:t>
            </a:r>
            <a:r>
              <a:rPr lang="en-US" sz="6000" dirty="0">
                <a:latin typeface="Broadcast" panose="020B0500000000000000" pitchFamily="34" charset="0"/>
              </a:rPr>
              <a:t> is for REVIEW</a:t>
            </a:r>
          </a:p>
        </p:txBody>
      </p:sp>
      <p:sp>
        <p:nvSpPr>
          <p:cNvPr id="3" name="Content Placeholder 2">
            <a:extLst>
              <a:ext uri="{FF2B5EF4-FFF2-40B4-BE49-F238E27FC236}">
                <a16:creationId xmlns:a16="http://schemas.microsoft.com/office/drawing/2014/main" id="{D8149738-61C0-B11C-BBD2-9D58108DFFBE}"/>
              </a:ext>
            </a:extLst>
          </p:cNvPr>
          <p:cNvSpPr>
            <a:spLocks noGrp="1"/>
          </p:cNvSpPr>
          <p:nvPr>
            <p:ph idx="1"/>
          </p:nvPr>
        </p:nvSpPr>
        <p:spPr/>
        <p:txBody>
          <a:bodyPr>
            <a:noAutofit/>
          </a:bodyPr>
          <a:lstStyle/>
          <a:p>
            <a:r>
              <a:rPr lang="en-US" sz="2800" dirty="0">
                <a:latin typeface="Broadcast" panose="020B0500000000000000" pitchFamily="34" charset="0"/>
              </a:rPr>
              <a:t>REVIEW all your reporting information for accuracy and completeness.  Have you left anything out?</a:t>
            </a:r>
          </a:p>
          <a:p>
            <a:r>
              <a:rPr lang="en-US" sz="2800" dirty="0">
                <a:latin typeface="Broadcast" panose="020B0500000000000000" pitchFamily="34" charset="0"/>
              </a:rPr>
              <a:t>RECALCULATE-did you add or reassign any activities, or any statistical information after you calculated your statistics?  If so, don’t forget to recalculate the totals on your narrative pages as well as your statistical form.</a:t>
            </a:r>
          </a:p>
        </p:txBody>
      </p:sp>
    </p:spTree>
    <p:extLst>
      <p:ext uri="{BB962C8B-B14F-4D97-AF65-F5344CB8AC3E}">
        <p14:creationId xmlns:p14="http://schemas.microsoft.com/office/powerpoint/2010/main" val="1571120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4C850-AA10-11D9-6E1E-D19D2BF37382}"/>
              </a:ext>
            </a:extLst>
          </p:cNvPr>
          <p:cNvSpPr>
            <a:spLocks noGrp="1"/>
          </p:cNvSpPr>
          <p:nvPr>
            <p:ph type="title"/>
          </p:nvPr>
        </p:nvSpPr>
        <p:spPr>
          <a:xfrm>
            <a:off x="1474503" y="504825"/>
            <a:ext cx="8596668" cy="1320800"/>
          </a:xfrm>
        </p:spPr>
        <p:txBody>
          <a:bodyPr>
            <a:normAutofit/>
          </a:bodyPr>
          <a:lstStyle/>
          <a:p>
            <a:pPr algn="ctr"/>
            <a:r>
              <a:rPr lang="en-US" sz="8000" dirty="0">
                <a:latin typeface="Broadcast" panose="020B0500000000000000" pitchFamily="34" charset="0"/>
              </a:rPr>
              <a:t>T</a:t>
            </a:r>
            <a:r>
              <a:rPr lang="en-US" sz="6000" dirty="0">
                <a:latin typeface="Broadcast" panose="020B0500000000000000" pitchFamily="34" charset="0"/>
              </a:rPr>
              <a:t> is for TOTAL</a:t>
            </a:r>
          </a:p>
        </p:txBody>
      </p:sp>
      <p:sp>
        <p:nvSpPr>
          <p:cNvPr id="3" name="Content Placeholder 2">
            <a:extLst>
              <a:ext uri="{FF2B5EF4-FFF2-40B4-BE49-F238E27FC236}">
                <a16:creationId xmlns:a16="http://schemas.microsoft.com/office/drawing/2014/main" id="{8265801E-5E44-2656-B66B-F73D7E4848F9}"/>
              </a:ext>
            </a:extLst>
          </p:cNvPr>
          <p:cNvSpPr>
            <a:spLocks noGrp="1"/>
          </p:cNvSpPr>
          <p:nvPr>
            <p:ph idx="1"/>
          </p:nvPr>
        </p:nvSpPr>
        <p:spPr>
          <a:xfrm>
            <a:off x="838200" y="1825625"/>
            <a:ext cx="10515600" cy="4667250"/>
          </a:xfrm>
        </p:spPr>
        <p:txBody>
          <a:bodyPr>
            <a:normAutofit/>
          </a:bodyPr>
          <a:lstStyle/>
          <a:p>
            <a:r>
              <a:rPr lang="en-US" sz="2400" dirty="0">
                <a:latin typeface="Broadcast" panose="020B0500000000000000" pitchFamily="34" charset="0"/>
              </a:rPr>
              <a:t>TOTAL number of projects done, volunteer hours, money raised, money spent, money donated, and in-kind donations; enter on the state statistical form.</a:t>
            </a:r>
          </a:p>
          <a:p>
            <a:r>
              <a:rPr lang="en-US" sz="2400" dirty="0">
                <a:latin typeface="Broadcast" panose="020B0500000000000000" pitchFamily="34" charset="0"/>
              </a:rPr>
              <a:t>TELL your members and the public about all the wonderful things you were able to report for the calendar year.  </a:t>
            </a:r>
          </a:p>
          <a:p>
            <a:r>
              <a:rPr lang="en-US" sz="2400" dirty="0">
                <a:latin typeface="Broadcast" panose="020B0500000000000000" pitchFamily="34" charset="0"/>
              </a:rPr>
              <a:t>THANK all your members for a job well done!  The club’s accomplishments would not be possible without them!</a:t>
            </a:r>
          </a:p>
        </p:txBody>
      </p:sp>
    </p:spTree>
    <p:extLst>
      <p:ext uri="{BB962C8B-B14F-4D97-AF65-F5344CB8AC3E}">
        <p14:creationId xmlns:p14="http://schemas.microsoft.com/office/powerpoint/2010/main" val="408549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96CC-301E-A55B-396A-209A73FC6073}"/>
              </a:ext>
            </a:extLst>
          </p:cNvPr>
          <p:cNvSpPr>
            <a:spLocks noGrp="1"/>
          </p:cNvSpPr>
          <p:nvPr>
            <p:ph type="title"/>
          </p:nvPr>
        </p:nvSpPr>
        <p:spPr/>
        <p:txBody>
          <a:bodyPr>
            <a:normAutofit/>
          </a:bodyPr>
          <a:lstStyle/>
          <a:p>
            <a:pPr algn="ctr"/>
            <a:r>
              <a:rPr lang="en-US" sz="8000" dirty="0">
                <a:latin typeface="Broadcast" panose="020B0500000000000000" pitchFamily="34" charset="0"/>
              </a:rPr>
              <a:t>I</a:t>
            </a:r>
            <a:r>
              <a:rPr lang="en-US" sz="6000" dirty="0">
                <a:latin typeface="Broadcast" panose="020B0500000000000000" pitchFamily="34" charset="0"/>
              </a:rPr>
              <a:t> is for INVITE</a:t>
            </a:r>
          </a:p>
        </p:txBody>
      </p:sp>
      <p:sp>
        <p:nvSpPr>
          <p:cNvPr id="3" name="Content Placeholder 2">
            <a:extLst>
              <a:ext uri="{FF2B5EF4-FFF2-40B4-BE49-F238E27FC236}">
                <a16:creationId xmlns:a16="http://schemas.microsoft.com/office/drawing/2014/main" id="{9A025417-4E55-DBD3-57A4-AB086BB9615E}"/>
              </a:ext>
            </a:extLst>
          </p:cNvPr>
          <p:cNvSpPr>
            <a:spLocks noGrp="1"/>
          </p:cNvSpPr>
          <p:nvPr>
            <p:ph idx="1"/>
          </p:nvPr>
        </p:nvSpPr>
        <p:spPr>
          <a:xfrm>
            <a:off x="677333" y="2160589"/>
            <a:ext cx="10002389" cy="3880773"/>
          </a:xfrm>
        </p:spPr>
        <p:txBody>
          <a:bodyPr>
            <a:normAutofit lnSpcReduction="10000"/>
          </a:bodyPr>
          <a:lstStyle/>
          <a:p>
            <a:r>
              <a:rPr lang="en-US" sz="2800" dirty="0">
                <a:latin typeface="Broadcast" panose="020B0500000000000000" pitchFamily="34" charset="0"/>
              </a:rPr>
              <a:t>INVITE all your members to participate in the report-writing process.</a:t>
            </a:r>
          </a:p>
          <a:p>
            <a:r>
              <a:rPr lang="en-US" sz="2800" dirty="0">
                <a:latin typeface="Broadcast" panose="020B0500000000000000" pitchFamily="34" charset="0"/>
              </a:rPr>
              <a:t>INCLUDE newer and less active members.  They may not have much to contribute this year, but they can learn a lot, and may be able to participate more fully in the future.</a:t>
            </a:r>
          </a:p>
          <a:p>
            <a:r>
              <a:rPr lang="en-US" sz="2800" dirty="0">
                <a:latin typeface="Broadcast" panose="020B0500000000000000" pitchFamily="34" charset="0"/>
              </a:rPr>
              <a:t>INFORM your members of the results—share your statistics. They will probably be amazed at what has been accomplished during the year. </a:t>
            </a:r>
          </a:p>
          <a:p>
            <a:endParaRPr lang="en-US" dirty="0">
              <a:latin typeface="Broadcast" panose="020B0500000000000000" pitchFamily="34" charset="0"/>
            </a:endParaRPr>
          </a:p>
          <a:p>
            <a:endParaRPr lang="en-US" dirty="0">
              <a:latin typeface="Broadcast" panose="020B0500000000000000" pitchFamily="34" charset="0"/>
            </a:endParaRPr>
          </a:p>
        </p:txBody>
      </p:sp>
    </p:spTree>
    <p:extLst>
      <p:ext uri="{BB962C8B-B14F-4D97-AF65-F5344CB8AC3E}">
        <p14:creationId xmlns:p14="http://schemas.microsoft.com/office/powerpoint/2010/main" val="340089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ED7A-56E1-BC42-EE90-994B8B98F289}"/>
              </a:ext>
            </a:extLst>
          </p:cNvPr>
          <p:cNvSpPr>
            <a:spLocks noGrp="1"/>
          </p:cNvSpPr>
          <p:nvPr>
            <p:ph type="title"/>
          </p:nvPr>
        </p:nvSpPr>
        <p:spPr/>
        <p:txBody>
          <a:bodyPr>
            <a:normAutofit/>
          </a:bodyPr>
          <a:lstStyle/>
          <a:p>
            <a:pPr algn="ctr"/>
            <a:r>
              <a:rPr lang="en-US" sz="8000" dirty="0">
                <a:latin typeface="Broadcast" panose="020B0500000000000000" pitchFamily="34" charset="0"/>
              </a:rPr>
              <a:t>N </a:t>
            </a:r>
            <a:r>
              <a:rPr lang="en-US" sz="6000" dirty="0">
                <a:latin typeface="Broadcast" panose="020B0500000000000000" pitchFamily="34" charset="0"/>
              </a:rPr>
              <a:t>is for NAMES</a:t>
            </a:r>
            <a:endParaRPr lang="en-US" sz="8000" dirty="0">
              <a:latin typeface="Broadcast" panose="020B0500000000000000" pitchFamily="34" charset="0"/>
            </a:endParaRPr>
          </a:p>
        </p:txBody>
      </p:sp>
      <p:sp>
        <p:nvSpPr>
          <p:cNvPr id="3" name="Content Placeholder 2">
            <a:extLst>
              <a:ext uri="{FF2B5EF4-FFF2-40B4-BE49-F238E27FC236}">
                <a16:creationId xmlns:a16="http://schemas.microsoft.com/office/drawing/2014/main" id="{5216EAFD-A231-D57C-3F0A-ECA1AA90276B}"/>
              </a:ext>
            </a:extLst>
          </p:cNvPr>
          <p:cNvSpPr>
            <a:spLocks noGrp="1"/>
          </p:cNvSpPr>
          <p:nvPr>
            <p:ph idx="1"/>
          </p:nvPr>
        </p:nvSpPr>
        <p:spPr>
          <a:xfrm>
            <a:off x="677334" y="2160589"/>
            <a:ext cx="10295466" cy="4087811"/>
          </a:xfrm>
        </p:spPr>
        <p:txBody>
          <a:bodyPr>
            <a:normAutofit fontScale="85000" lnSpcReduction="20000"/>
          </a:bodyPr>
          <a:lstStyle/>
          <a:p>
            <a:r>
              <a:rPr lang="en-US" sz="2800" dirty="0">
                <a:latin typeface="Broadcast" panose="020B0500000000000000" pitchFamily="34" charset="0"/>
              </a:rPr>
              <a:t>NAME the organizations you work with.  Use complete names, not acronyms or initials (unless that is the way an organization is widely known).</a:t>
            </a:r>
          </a:p>
          <a:p>
            <a:r>
              <a:rPr lang="en-US" sz="2800" dirty="0">
                <a:latin typeface="Broadcast" panose="020B0500000000000000" pitchFamily="34" charset="0"/>
              </a:rPr>
              <a:t>NAMES of specific members should be left out of your reports. Individual efforts should be reflected in the work of your group as a whole.  </a:t>
            </a:r>
          </a:p>
          <a:p>
            <a:r>
              <a:rPr lang="en-US" sz="2800" dirty="0">
                <a:latin typeface="Broadcast" panose="020B0500000000000000" pitchFamily="34" charset="0"/>
              </a:rPr>
              <a:t>NARRATIVES are NEEDED to be considered for awards, but are not required to accompany your statistical report.  </a:t>
            </a:r>
          </a:p>
          <a:p>
            <a:r>
              <a:rPr lang="en-US" sz="2800" dirty="0">
                <a:latin typeface="Broadcast" panose="020B0500000000000000" pitchFamily="34" charset="0"/>
              </a:rPr>
              <a:t>NUMBERS-each club is strongly encouraged to at least prepare a statistical report.  This is NECESSARY so the state president can submit an accurate accounting to GFWC.</a:t>
            </a:r>
          </a:p>
        </p:txBody>
      </p:sp>
    </p:spTree>
    <p:extLst>
      <p:ext uri="{BB962C8B-B14F-4D97-AF65-F5344CB8AC3E}">
        <p14:creationId xmlns:p14="http://schemas.microsoft.com/office/powerpoint/2010/main" val="123328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B5D38-6F2D-E55D-0F2E-C62284C1B841}"/>
              </a:ext>
            </a:extLst>
          </p:cNvPr>
          <p:cNvSpPr>
            <a:spLocks noGrp="1"/>
          </p:cNvSpPr>
          <p:nvPr>
            <p:ph type="title"/>
          </p:nvPr>
        </p:nvSpPr>
        <p:spPr/>
        <p:txBody>
          <a:bodyPr>
            <a:normAutofit/>
          </a:bodyPr>
          <a:lstStyle/>
          <a:p>
            <a:pPr algn="ctr"/>
            <a:r>
              <a:rPr lang="en-US" sz="8000" dirty="0">
                <a:latin typeface="Broadcast" panose="020B0500000000000000" pitchFamily="34" charset="0"/>
              </a:rPr>
              <a:t>G </a:t>
            </a:r>
            <a:r>
              <a:rPr lang="en-US" sz="6000" dirty="0">
                <a:latin typeface="Broadcast" panose="020B0500000000000000" pitchFamily="34" charset="0"/>
              </a:rPr>
              <a:t>is for GROUP</a:t>
            </a:r>
            <a:endParaRPr lang="en-US" sz="8000" dirty="0">
              <a:latin typeface="Broadcast" panose="020B0500000000000000" pitchFamily="34" charset="0"/>
            </a:endParaRPr>
          </a:p>
        </p:txBody>
      </p:sp>
      <p:sp>
        <p:nvSpPr>
          <p:cNvPr id="3" name="Content Placeholder 2">
            <a:extLst>
              <a:ext uri="{FF2B5EF4-FFF2-40B4-BE49-F238E27FC236}">
                <a16:creationId xmlns:a16="http://schemas.microsoft.com/office/drawing/2014/main" id="{ED01244C-475F-196B-AB9B-6A9EDE3BAD2C}"/>
              </a:ext>
            </a:extLst>
          </p:cNvPr>
          <p:cNvSpPr>
            <a:spLocks noGrp="1"/>
          </p:cNvSpPr>
          <p:nvPr>
            <p:ph idx="1"/>
          </p:nvPr>
        </p:nvSpPr>
        <p:spPr/>
        <p:txBody>
          <a:bodyPr>
            <a:noAutofit/>
          </a:bodyPr>
          <a:lstStyle/>
          <a:p>
            <a:r>
              <a:rPr lang="en-US" sz="2800" dirty="0">
                <a:latin typeface="Broadcast" panose="020B0500000000000000" pitchFamily="34" charset="0"/>
              </a:rPr>
              <a:t>GROUP-make your report writing a group effort.  </a:t>
            </a:r>
          </a:p>
          <a:p>
            <a:r>
              <a:rPr lang="en-US" sz="2800" dirty="0">
                <a:latin typeface="Broadcast" panose="020B0500000000000000" pitchFamily="34" charset="0"/>
              </a:rPr>
              <a:t>GATHER together.  Make it fun; make it a social occasion with food—pizza party, weekend brunch, or just bring snacks and drinks!</a:t>
            </a:r>
          </a:p>
          <a:p>
            <a:r>
              <a:rPr lang="en-US" sz="2800" dirty="0">
                <a:latin typeface="Broadcast" panose="020B0500000000000000" pitchFamily="34" charset="0"/>
              </a:rPr>
              <a:t>GRATITUDE-Don’t forget to show your members how GRATEFUL you are for all they do make your club’s efforts successful. </a:t>
            </a:r>
          </a:p>
        </p:txBody>
      </p:sp>
    </p:spTree>
    <p:extLst>
      <p:ext uri="{BB962C8B-B14F-4D97-AF65-F5344CB8AC3E}">
        <p14:creationId xmlns:p14="http://schemas.microsoft.com/office/powerpoint/2010/main" val="145435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2A42-28DB-9910-CB67-DC0DD96E579D}"/>
              </a:ext>
            </a:extLst>
          </p:cNvPr>
          <p:cNvSpPr>
            <a:spLocks noGrp="1"/>
          </p:cNvSpPr>
          <p:nvPr>
            <p:ph type="title"/>
          </p:nvPr>
        </p:nvSpPr>
        <p:spPr>
          <a:xfrm>
            <a:off x="1064195" y="574431"/>
            <a:ext cx="9299005" cy="1320800"/>
          </a:xfrm>
        </p:spPr>
        <p:txBody>
          <a:bodyPr>
            <a:noAutofit/>
          </a:bodyPr>
          <a:lstStyle/>
          <a:p>
            <a:pPr algn="ctr"/>
            <a:r>
              <a:rPr lang="en-US" sz="4800" dirty="0">
                <a:latin typeface="Broadcast" panose="020B0500000000000000" pitchFamily="34" charset="0"/>
              </a:rPr>
              <a:t>VALUE OF VOLUNTEER TIME</a:t>
            </a:r>
          </a:p>
        </p:txBody>
      </p:sp>
      <p:sp>
        <p:nvSpPr>
          <p:cNvPr id="3" name="Content Placeholder 2">
            <a:extLst>
              <a:ext uri="{FF2B5EF4-FFF2-40B4-BE49-F238E27FC236}">
                <a16:creationId xmlns:a16="http://schemas.microsoft.com/office/drawing/2014/main" id="{A6427288-CACD-2570-0474-C285A9890F65}"/>
              </a:ext>
            </a:extLst>
          </p:cNvPr>
          <p:cNvSpPr>
            <a:spLocks noGrp="1"/>
          </p:cNvSpPr>
          <p:nvPr>
            <p:ph idx="1"/>
          </p:nvPr>
        </p:nvSpPr>
        <p:spPr>
          <a:xfrm>
            <a:off x="677334" y="2160589"/>
            <a:ext cx="10072728" cy="4568457"/>
          </a:xfrm>
        </p:spPr>
        <p:txBody>
          <a:bodyPr>
            <a:normAutofit/>
          </a:bodyPr>
          <a:lstStyle/>
          <a:p>
            <a:r>
              <a:rPr lang="en-US" dirty="0"/>
              <a:t>Volunteers in the United States hold up the foundation of civil society. They help their neighbors, serve their communities, and provide their expertise. No matter what kind of volunteer work they do, they contribute in invaluable ways.</a:t>
            </a:r>
          </a:p>
          <a:p>
            <a:r>
              <a:rPr lang="en-US" dirty="0"/>
              <a:t>Independent Sector, with the Do Good Institute at the University of Maryland, announced on April 23, 2025 that the estimate for the value of a volunteer hour was </a:t>
            </a:r>
            <a:r>
              <a:rPr lang="en-US" b="1" dirty="0"/>
              <a:t>$34.79 in 2024, a 3.9% increase from 2023</a:t>
            </a:r>
            <a:r>
              <a:rPr lang="en-US" dirty="0"/>
              <a:t>. This value is based on average earnings of private sector workers and varies by state.</a:t>
            </a:r>
          </a:p>
          <a:p>
            <a:r>
              <a:rPr lang="en-US" dirty="0"/>
              <a:t>In </a:t>
            </a:r>
            <a:r>
              <a:rPr lang="en-US" b="1" dirty="0"/>
              <a:t>Maryland</a:t>
            </a:r>
            <a:r>
              <a:rPr lang="en-US" dirty="0"/>
              <a:t>, the value was $34.99 in 2023.  It rose by only 1.5% in 2024, but continues to be higher than the national average.</a:t>
            </a:r>
          </a:p>
          <a:p>
            <a:r>
              <a:rPr lang="en-US" dirty="0"/>
              <a:t>Please share this information with your club members.  Take the total number of hours your club reported times the dollar value to show the economic impact of your volunteer work.  </a:t>
            </a:r>
          </a:p>
          <a:p>
            <a:r>
              <a:rPr lang="en-US" dirty="0"/>
              <a:t>More information, (including state breakdowns, historical data, methodology and downloadable reports) is available at </a:t>
            </a:r>
            <a:r>
              <a:rPr lang="en-US" u="sng" dirty="0">
                <a:hlinkClick r:id="rId3"/>
              </a:rPr>
              <a:t>https://independentsector.org/research/value-of-volunteer-time/</a:t>
            </a:r>
            <a:r>
              <a:rPr lang="en-US" dirty="0"/>
              <a:t>.  </a:t>
            </a:r>
          </a:p>
          <a:p>
            <a:endParaRPr lang="en-US" sz="2800" dirty="0">
              <a:latin typeface="Broadcast" panose="020B0500000000000000" pitchFamily="34" charset="0"/>
            </a:endParaRPr>
          </a:p>
        </p:txBody>
      </p:sp>
    </p:spTree>
    <p:extLst>
      <p:ext uri="{BB962C8B-B14F-4D97-AF65-F5344CB8AC3E}">
        <p14:creationId xmlns:p14="http://schemas.microsoft.com/office/powerpoint/2010/main" val="35058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28062D7-B5AD-BC10-4080-9C934096DF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1743" y="195309"/>
            <a:ext cx="4982563" cy="6228205"/>
          </a:xfrm>
        </p:spPr>
      </p:pic>
      <p:sp>
        <p:nvSpPr>
          <p:cNvPr id="6" name="TextBox 5">
            <a:extLst>
              <a:ext uri="{FF2B5EF4-FFF2-40B4-BE49-F238E27FC236}">
                <a16:creationId xmlns:a16="http://schemas.microsoft.com/office/drawing/2014/main" id="{4C78C513-01FC-7F75-AF79-DC7113800D32}"/>
              </a:ext>
            </a:extLst>
          </p:cNvPr>
          <p:cNvSpPr txBox="1"/>
          <p:nvPr/>
        </p:nvSpPr>
        <p:spPr>
          <a:xfrm>
            <a:off x="550985" y="879231"/>
            <a:ext cx="4020757" cy="5262979"/>
          </a:xfrm>
          <a:prstGeom prst="rect">
            <a:avLst/>
          </a:prstGeom>
          <a:noFill/>
        </p:spPr>
        <p:txBody>
          <a:bodyPr wrap="square" rtlCol="0">
            <a:spAutoFit/>
          </a:bodyPr>
          <a:lstStyle/>
          <a:p>
            <a:r>
              <a:rPr lang="en-US" sz="2400" dirty="0">
                <a:latin typeface="Broadcast" panose="020B0500000000000000" pitchFamily="34" charset="0"/>
              </a:rPr>
              <a:t>The Value of Volunteer Time in Maryland is higher than the national average of $34.79.  </a:t>
            </a:r>
          </a:p>
          <a:p>
            <a:endParaRPr lang="en-US" sz="2400" dirty="0">
              <a:latin typeface="Broadcast" panose="020B0500000000000000" pitchFamily="34" charset="0"/>
            </a:endParaRPr>
          </a:p>
          <a:p>
            <a:r>
              <a:rPr lang="en-US" sz="2400" dirty="0">
                <a:latin typeface="Broadcast" panose="020B0500000000000000" pitchFamily="34" charset="0"/>
              </a:rPr>
              <a:t>Multiply your total club hours by $35.53 to show your economic impact on your community.  </a:t>
            </a:r>
          </a:p>
          <a:p>
            <a:endParaRPr lang="en-US" sz="2400" dirty="0">
              <a:latin typeface="Broadcast" panose="020B0500000000000000" pitchFamily="34" charset="0"/>
            </a:endParaRPr>
          </a:p>
          <a:p>
            <a:r>
              <a:rPr lang="en-US" sz="2400" dirty="0">
                <a:latin typeface="Broadcast" panose="020B0500000000000000" pitchFamily="34" charset="0"/>
              </a:rPr>
              <a:t>For the entire state of Maryland, last year’s efforts by clubwomen are valued at….</a:t>
            </a:r>
          </a:p>
        </p:txBody>
      </p:sp>
    </p:spTree>
    <p:extLst>
      <p:ext uri="{BB962C8B-B14F-4D97-AF65-F5344CB8AC3E}">
        <p14:creationId xmlns:p14="http://schemas.microsoft.com/office/powerpoint/2010/main" val="1588290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F44C0-D0DE-C0B2-3CA2-C31035FBE802}"/>
              </a:ext>
            </a:extLst>
          </p:cNvPr>
          <p:cNvSpPr>
            <a:spLocks noGrp="1"/>
          </p:cNvSpPr>
          <p:nvPr>
            <p:ph type="title"/>
          </p:nvPr>
        </p:nvSpPr>
        <p:spPr>
          <a:xfrm>
            <a:off x="1797666" y="668215"/>
            <a:ext cx="8596668" cy="1320800"/>
          </a:xfrm>
        </p:spPr>
        <p:txBody>
          <a:bodyPr/>
          <a:lstStyle/>
          <a:p>
            <a:pPr algn="ctr"/>
            <a:r>
              <a:rPr lang="en-US" dirty="0">
                <a:latin typeface="Broadcast" panose="020B0500000000000000" pitchFamily="34" charset="0"/>
              </a:rPr>
              <a:t>THE VALUE OF GFWC MARYLAND in 2024</a:t>
            </a:r>
          </a:p>
        </p:txBody>
      </p:sp>
      <p:sp>
        <p:nvSpPr>
          <p:cNvPr id="3" name="Content Placeholder 2">
            <a:extLst>
              <a:ext uri="{FF2B5EF4-FFF2-40B4-BE49-F238E27FC236}">
                <a16:creationId xmlns:a16="http://schemas.microsoft.com/office/drawing/2014/main" id="{77E5C4D9-284B-648E-1BF7-FE3544F32430}"/>
              </a:ext>
            </a:extLst>
          </p:cNvPr>
          <p:cNvSpPr>
            <a:spLocks noGrp="1"/>
          </p:cNvSpPr>
          <p:nvPr>
            <p:ph idx="1"/>
          </p:nvPr>
        </p:nvSpPr>
        <p:spPr>
          <a:xfrm>
            <a:off x="937846" y="2148866"/>
            <a:ext cx="10292862" cy="3880773"/>
          </a:xfrm>
        </p:spPr>
        <p:txBody>
          <a:bodyPr>
            <a:normAutofit/>
          </a:bodyPr>
          <a:lstStyle/>
          <a:p>
            <a:pPr marL="914400" lvl="2" indent="0">
              <a:buNone/>
            </a:pPr>
            <a:r>
              <a:rPr lang="en-US" sz="4000" dirty="0">
                <a:latin typeface="Broadcast" panose="020B0500000000000000" pitchFamily="34" charset="0"/>
              </a:rPr>
              <a:t>     </a:t>
            </a:r>
          </a:p>
          <a:p>
            <a:pPr marL="914400" lvl="2" indent="0">
              <a:buNone/>
            </a:pPr>
            <a:r>
              <a:rPr lang="en-US" sz="4000" dirty="0">
                <a:latin typeface="Broadcast" panose="020B0500000000000000" pitchFamily="34" charset="0"/>
              </a:rPr>
              <a:t>	    </a:t>
            </a:r>
            <a:r>
              <a:rPr lang="en-US" sz="4400" dirty="0">
                <a:latin typeface="Broadcast" panose="020B0500000000000000" pitchFamily="34" charset="0"/>
              </a:rPr>
              <a:t>64,118.25 hours</a:t>
            </a:r>
          </a:p>
          <a:p>
            <a:pPr marL="914400" lvl="2" indent="0">
              <a:buNone/>
            </a:pPr>
            <a:r>
              <a:rPr lang="en-US" sz="4400" dirty="0">
                <a:latin typeface="Broadcast" panose="020B0500000000000000" pitchFamily="34" charset="0"/>
              </a:rPr>
              <a:t>	  x </a:t>
            </a:r>
            <a:r>
              <a:rPr lang="en-US" sz="4400" u="sng" dirty="0">
                <a:latin typeface="Broadcast" panose="020B0500000000000000" pitchFamily="34" charset="0"/>
              </a:rPr>
              <a:t>	   </a:t>
            </a:r>
            <a:r>
              <a:rPr lang="en-US" sz="4400" u="sng" dirty="0">
                <a:solidFill>
                  <a:schemeClr val="accent5"/>
                </a:solidFill>
                <a:latin typeface="Broadcast" panose="020B0500000000000000" pitchFamily="34" charset="0"/>
              </a:rPr>
              <a:t>$35.53</a:t>
            </a:r>
            <a:r>
              <a:rPr lang="en-US" sz="4400" dirty="0">
                <a:solidFill>
                  <a:schemeClr val="accent5"/>
                </a:solidFill>
                <a:latin typeface="Broadcast" panose="020B0500000000000000" pitchFamily="34" charset="0"/>
              </a:rPr>
              <a:t> </a:t>
            </a:r>
            <a:r>
              <a:rPr lang="en-US" sz="4400" dirty="0">
                <a:solidFill>
                  <a:schemeClr val="tx1"/>
                </a:solidFill>
                <a:latin typeface="Broadcast" panose="020B0500000000000000" pitchFamily="34" charset="0"/>
              </a:rPr>
              <a:t>per hour</a:t>
            </a:r>
          </a:p>
          <a:p>
            <a:pPr marL="914400" lvl="2" indent="0">
              <a:buNone/>
            </a:pPr>
            <a:r>
              <a:rPr lang="en-US" sz="4400" dirty="0">
                <a:solidFill>
                  <a:srgbClr val="FF0000"/>
                </a:solidFill>
                <a:latin typeface="Broadcast" panose="020B0500000000000000" pitchFamily="34" charset="0"/>
              </a:rPr>
              <a:t>$2,278,121.42 economic impact</a:t>
            </a:r>
          </a:p>
        </p:txBody>
      </p:sp>
    </p:spTree>
    <p:extLst>
      <p:ext uri="{BB962C8B-B14F-4D97-AF65-F5344CB8AC3E}">
        <p14:creationId xmlns:p14="http://schemas.microsoft.com/office/powerpoint/2010/main" val="1972603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DE61E-118A-E577-720E-476D360C375E}"/>
              </a:ext>
            </a:extLst>
          </p:cNvPr>
          <p:cNvSpPr>
            <a:spLocks noGrp="1"/>
          </p:cNvSpPr>
          <p:nvPr>
            <p:ph type="title"/>
          </p:nvPr>
        </p:nvSpPr>
        <p:spPr/>
        <p:txBody>
          <a:bodyPr>
            <a:normAutofit/>
          </a:bodyPr>
          <a:lstStyle/>
          <a:p>
            <a:pPr algn="ctr"/>
            <a:r>
              <a:rPr lang="en-US" sz="6000" dirty="0">
                <a:latin typeface="Broadcast" panose="020B0500000000000000" pitchFamily="34" charset="0"/>
              </a:rPr>
              <a:t>THE END</a:t>
            </a:r>
          </a:p>
        </p:txBody>
      </p:sp>
      <p:sp>
        <p:nvSpPr>
          <p:cNvPr id="3" name="Content Placeholder 2">
            <a:extLst>
              <a:ext uri="{FF2B5EF4-FFF2-40B4-BE49-F238E27FC236}">
                <a16:creationId xmlns:a16="http://schemas.microsoft.com/office/drawing/2014/main" id="{C6248F4B-E89C-7661-40A3-715970856B67}"/>
              </a:ext>
            </a:extLst>
          </p:cNvPr>
          <p:cNvSpPr>
            <a:spLocks noGrp="1"/>
          </p:cNvSpPr>
          <p:nvPr>
            <p:ph idx="1"/>
          </p:nvPr>
        </p:nvSpPr>
        <p:spPr/>
        <p:txBody>
          <a:bodyPr>
            <a:normAutofit/>
          </a:bodyPr>
          <a:lstStyle/>
          <a:p>
            <a:pPr algn="ctr"/>
            <a:r>
              <a:rPr lang="en-US" sz="4000" dirty="0">
                <a:latin typeface="Broadcast" panose="020B0500000000000000" pitchFamily="34" charset="0"/>
              </a:rPr>
              <a:t>Are there any questions?</a:t>
            </a:r>
          </a:p>
          <a:p>
            <a:pPr algn="ctr"/>
            <a:endParaRPr lang="en-US" sz="4000" dirty="0">
              <a:latin typeface="Broadcast" panose="020B0500000000000000" pitchFamily="34" charset="0"/>
            </a:endParaRPr>
          </a:p>
          <a:p>
            <a:pPr algn="ctr"/>
            <a:r>
              <a:rPr lang="en-US" sz="4000" dirty="0">
                <a:latin typeface="Broadcast" panose="020B0500000000000000" pitchFamily="34" charset="0"/>
              </a:rPr>
              <a:t>Thank you!</a:t>
            </a:r>
          </a:p>
        </p:txBody>
      </p:sp>
    </p:spTree>
    <p:extLst>
      <p:ext uri="{BB962C8B-B14F-4D97-AF65-F5344CB8AC3E}">
        <p14:creationId xmlns:p14="http://schemas.microsoft.com/office/powerpoint/2010/main" val="1521663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262-0E4A-3BF3-8D02-E03F6DD7BA64}"/>
              </a:ext>
            </a:extLst>
          </p:cNvPr>
          <p:cNvSpPr>
            <a:spLocks noGrp="1"/>
          </p:cNvSpPr>
          <p:nvPr>
            <p:ph type="title"/>
          </p:nvPr>
        </p:nvSpPr>
        <p:spPr>
          <a:xfrm>
            <a:off x="1568288" y="480647"/>
            <a:ext cx="8596668" cy="1320800"/>
          </a:xfrm>
        </p:spPr>
        <p:txBody>
          <a:bodyPr/>
          <a:lstStyle/>
          <a:p>
            <a:pPr algn="ctr"/>
            <a:r>
              <a:rPr lang="en-US" dirty="0">
                <a:latin typeface="Broadcast" panose="020B0500000000000000" pitchFamily="34" charset="0"/>
              </a:rPr>
              <a:t>CLUB REPORTING</a:t>
            </a:r>
          </a:p>
        </p:txBody>
      </p:sp>
      <p:sp>
        <p:nvSpPr>
          <p:cNvPr id="3" name="Content Placeholder 2">
            <a:extLst>
              <a:ext uri="{FF2B5EF4-FFF2-40B4-BE49-F238E27FC236}">
                <a16:creationId xmlns:a16="http://schemas.microsoft.com/office/drawing/2014/main" id="{F26B4EC8-691C-D815-681D-EBBA38FAE5FC}"/>
              </a:ext>
            </a:extLst>
          </p:cNvPr>
          <p:cNvSpPr>
            <a:spLocks noGrp="1"/>
          </p:cNvSpPr>
          <p:nvPr>
            <p:ph sz="half" idx="2"/>
          </p:nvPr>
        </p:nvSpPr>
        <p:spPr>
          <a:xfrm>
            <a:off x="836612" y="1710470"/>
            <a:ext cx="5157787" cy="4666883"/>
          </a:xfrm>
        </p:spPr>
        <p:txBody>
          <a:bodyPr>
            <a:normAutofit/>
          </a:bodyPr>
          <a:lstStyle/>
          <a:p>
            <a:r>
              <a:rPr lang="en-US" sz="3200" dirty="0">
                <a:latin typeface="Broadcast" panose="020B0500000000000000" pitchFamily="34" charset="0"/>
              </a:rPr>
              <a:t>C-collect, consult, create, calculate</a:t>
            </a:r>
          </a:p>
          <a:p>
            <a:r>
              <a:rPr lang="en-US" sz="3200" dirty="0">
                <a:latin typeface="Broadcast" panose="020B0500000000000000" pitchFamily="34" charset="0"/>
              </a:rPr>
              <a:t>L-list, locate, leave out, learn</a:t>
            </a:r>
          </a:p>
          <a:p>
            <a:r>
              <a:rPr lang="en-US" sz="3200" dirty="0">
                <a:latin typeface="Broadcast" panose="020B0500000000000000" pitchFamily="34" charset="0"/>
              </a:rPr>
              <a:t>U-use, utilize</a:t>
            </a:r>
          </a:p>
          <a:p>
            <a:r>
              <a:rPr lang="en-US" sz="3200" dirty="0">
                <a:latin typeface="Broadcast" panose="020B0500000000000000" pitchFamily="34" charset="0"/>
              </a:rPr>
              <a:t>B-brainstorm, breathe</a:t>
            </a:r>
          </a:p>
          <a:p>
            <a:endParaRPr lang="en-US" sz="3200" dirty="0">
              <a:latin typeface="Broadcast" panose="020B0500000000000000" pitchFamily="34" charset="0"/>
            </a:endParaRPr>
          </a:p>
        </p:txBody>
      </p:sp>
      <p:sp>
        <p:nvSpPr>
          <p:cNvPr id="6" name="Content Placeholder 5">
            <a:extLst>
              <a:ext uri="{FF2B5EF4-FFF2-40B4-BE49-F238E27FC236}">
                <a16:creationId xmlns:a16="http://schemas.microsoft.com/office/drawing/2014/main" id="{234808EB-A76E-4D18-8CF2-4E0B69C4007C}"/>
              </a:ext>
            </a:extLst>
          </p:cNvPr>
          <p:cNvSpPr>
            <a:spLocks noGrp="1"/>
          </p:cNvSpPr>
          <p:nvPr>
            <p:ph sz="quarter" idx="4"/>
          </p:nvPr>
        </p:nvSpPr>
        <p:spPr>
          <a:xfrm>
            <a:off x="5994399" y="1690687"/>
            <a:ext cx="5670063" cy="4417035"/>
          </a:xfrm>
        </p:spPr>
        <p:txBody>
          <a:bodyPr>
            <a:noAutofit/>
          </a:bodyPr>
          <a:lstStyle/>
          <a:p>
            <a:r>
              <a:rPr lang="en-US" sz="2400" dirty="0">
                <a:latin typeface="Broadcast" panose="020B0500000000000000" pitchFamily="34" charset="0"/>
              </a:rPr>
              <a:t>R-records, remember, reminders</a:t>
            </a:r>
          </a:p>
          <a:p>
            <a:r>
              <a:rPr lang="en-US" sz="2400" dirty="0">
                <a:latin typeface="Broadcast" panose="020B0500000000000000" pitchFamily="34" charset="0"/>
              </a:rPr>
              <a:t>E-everything, everyone, explain</a:t>
            </a:r>
          </a:p>
          <a:p>
            <a:r>
              <a:rPr lang="en-US" sz="2400" dirty="0">
                <a:latin typeface="Broadcast" panose="020B0500000000000000" pitchFamily="34" charset="0"/>
              </a:rPr>
              <a:t>P-proofread, proud</a:t>
            </a:r>
          </a:p>
          <a:p>
            <a:r>
              <a:rPr lang="en-US" sz="2400" dirty="0">
                <a:latin typeface="Broadcast" panose="020B0500000000000000" pitchFamily="34" charset="0"/>
              </a:rPr>
              <a:t>O-organize, outcome, ongoing</a:t>
            </a:r>
          </a:p>
          <a:p>
            <a:r>
              <a:rPr lang="en-US" sz="2400" dirty="0">
                <a:latin typeface="Broadcast" panose="020B0500000000000000" pitchFamily="34" charset="0"/>
              </a:rPr>
              <a:t>R-review, recalculate</a:t>
            </a:r>
          </a:p>
          <a:p>
            <a:r>
              <a:rPr lang="en-US" sz="2400" dirty="0">
                <a:latin typeface="Broadcast" panose="020B0500000000000000" pitchFamily="34" charset="0"/>
              </a:rPr>
              <a:t>T-total, tell, thank</a:t>
            </a:r>
          </a:p>
          <a:p>
            <a:r>
              <a:rPr lang="en-US" sz="2400" dirty="0">
                <a:latin typeface="Broadcast" panose="020B0500000000000000" pitchFamily="34" charset="0"/>
              </a:rPr>
              <a:t>I-invite, include, inform</a:t>
            </a:r>
          </a:p>
          <a:p>
            <a:r>
              <a:rPr lang="en-US" sz="2400" dirty="0">
                <a:latin typeface="Broadcast" panose="020B0500000000000000" pitchFamily="34" charset="0"/>
              </a:rPr>
              <a:t>N-names, narratives</a:t>
            </a:r>
          </a:p>
          <a:p>
            <a:r>
              <a:rPr lang="en-US" sz="2400" dirty="0">
                <a:latin typeface="Broadcast" panose="020B0500000000000000" pitchFamily="34" charset="0"/>
              </a:rPr>
              <a:t>G-group, gather, gratitude</a:t>
            </a:r>
          </a:p>
        </p:txBody>
      </p:sp>
    </p:spTree>
    <p:extLst>
      <p:ext uri="{BB962C8B-B14F-4D97-AF65-F5344CB8AC3E}">
        <p14:creationId xmlns:p14="http://schemas.microsoft.com/office/powerpoint/2010/main" val="184381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7E93D-F312-E95E-33D9-63368393777F}"/>
              </a:ext>
            </a:extLst>
          </p:cNvPr>
          <p:cNvSpPr>
            <a:spLocks noGrp="1"/>
          </p:cNvSpPr>
          <p:nvPr>
            <p:ph type="title"/>
          </p:nvPr>
        </p:nvSpPr>
        <p:spPr/>
        <p:txBody>
          <a:bodyPr>
            <a:normAutofit fontScale="90000"/>
          </a:bodyPr>
          <a:lstStyle/>
          <a:p>
            <a:pPr algn="ctr"/>
            <a:r>
              <a:rPr lang="en-US" sz="8000" dirty="0">
                <a:latin typeface="Broadcast" panose="020B0500000000000000" pitchFamily="34" charset="0"/>
              </a:rPr>
              <a:t>C</a:t>
            </a:r>
            <a:r>
              <a:rPr lang="en-US" sz="6000" dirty="0">
                <a:latin typeface="Broadcast" panose="020B0500000000000000" pitchFamily="34" charset="0"/>
              </a:rPr>
              <a:t> is for COLLECTION</a:t>
            </a:r>
          </a:p>
        </p:txBody>
      </p:sp>
      <p:sp>
        <p:nvSpPr>
          <p:cNvPr id="3" name="Content Placeholder 2">
            <a:extLst>
              <a:ext uri="{FF2B5EF4-FFF2-40B4-BE49-F238E27FC236}">
                <a16:creationId xmlns:a16="http://schemas.microsoft.com/office/drawing/2014/main" id="{344569C6-CF4A-4D1D-408A-25E651F04C0A}"/>
              </a:ext>
            </a:extLst>
          </p:cNvPr>
          <p:cNvSpPr>
            <a:spLocks noGrp="1"/>
          </p:cNvSpPr>
          <p:nvPr>
            <p:ph idx="1"/>
          </p:nvPr>
        </p:nvSpPr>
        <p:spPr>
          <a:xfrm>
            <a:off x="677334" y="1930400"/>
            <a:ext cx="11069189" cy="3880773"/>
          </a:xfrm>
        </p:spPr>
        <p:txBody>
          <a:bodyPr>
            <a:noAutofit/>
          </a:bodyPr>
          <a:lstStyle/>
          <a:p>
            <a:r>
              <a:rPr lang="en-US" sz="2800" dirty="0">
                <a:latin typeface="Broadcast" panose="020B0500000000000000" pitchFamily="34" charset="0"/>
              </a:rPr>
              <a:t>COLLECT information about all your projects, programs, fundraisers and donations.  </a:t>
            </a:r>
          </a:p>
          <a:p>
            <a:r>
              <a:rPr lang="en-US" sz="2800" dirty="0">
                <a:latin typeface="Broadcast" panose="020B0500000000000000" pitchFamily="34" charset="0"/>
              </a:rPr>
              <a:t>CONSULT your minutes, newsletters, financial records, chairmen’s files, and previous years’ reports.</a:t>
            </a:r>
          </a:p>
          <a:p>
            <a:r>
              <a:rPr lang="en-US" sz="2800" dirty="0">
                <a:latin typeface="Broadcast" panose="020B0500000000000000" pitchFamily="34" charset="0"/>
              </a:rPr>
              <a:t>CALCULATE your statistics.  Don’t forget to count prep work and follow-up for your activities—hours and money spent.</a:t>
            </a:r>
          </a:p>
          <a:p>
            <a:r>
              <a:rPr lang="en-US" sz="2800" dirty="0">
                <a:latin typeface="Broadcast" panose="020B0500000000000000" pitchFamily="34" charset="0"/>
              </a:rPr>
              <a:t>CREATE a spreadsheet, notebook, file folder, or other method for keeping track of your data.  Keep COPIES of all your reports for your club files.</a:t>
            </a:r>
          </a:p>
        </p:txBody>
      </p:sp>
    </p:spTree>
    <p:extLst>
      <p:ext uri="{BB962C8B-B14F-4D97-AF65-F5344CB8AC3E}">
        <p14:creationId xmlns:p14="http://schemas.microsoft.com/office/powerpoint/2010/main" val="379671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A2D-6582-20CB-2B84-470218F3BF7E}"/>
              </a:ext>
            </a:extLst>
          </p:cNvPr>
          <p:cNvSpPr>
            <a:spLocks noGrp="1"/>
          </p:cNvSpPr>
          <p:nvPr>
            <p:ph type="title"/>
          </p:nvPr>
        </p:nvSpPr>
        <p:spPr/>
        <p:txBody>
          <a:bodyPr>
            <a:normAutofit/>
          </a:bodyPr>
          <a:lstStyle/>
          <a:p>
            <a:pPr algn="ctr"/>
            <a:r>
              <a:rPr lang="en-US" sz="8000" dirty="0">
                <a:latin typeface="Broadcast" panose="020B0500000000000000" pitchFamily="34" charset="0"/>
              </a:rPr>
              <a:t>L</a:t>
            </a:r>
            <a:r>
              <a:rPr lang="en-US" sz="6000" dirty="0">
                <a:latin typeface="Broadcast" panose="020B0500000000000000" pitchFamily="34" charset="0"/>
              </a:rPr>
              <a:t> is for LIST</a:t>
            </a:r>
          </a:p>
        </p:txBody>
      </p:sp>
      <p:sp>
        <p:nvSpPr>
          <p:cNvPr id="3" name="Content Placeholder 2">
            <a:extLst>
              <a:ext uri="{FF2B5EF4-FFF2-40B4-BE49-F238E27FC236}">
                <a16:creationId xmlns:a16="http://schemas.microsoft.com/office/drawing/2014/main" id="{9CC43691-F8B8-4853-311F-6EBB249866EB}"/>
              </a:ext>
            </a:extLst>
          </p:cNvPr>
          <p:cNvSpPr>
            <a:spLocks noGrp="1"/>
          </p:cNvSpPr>
          <p:nvPr>
            <p:ph idx="1"/>
          </p:nvPr>
        </p:nvSpPr>
        <p:spPr>
          <a:xfrm>
            <a:off x="838200" y="1825624"/>
            <a:ext cx="10515600" cy="4751021"/>
          </a:xfrm>
        </p:spPr>
        <p:txBody>
          <a:bodyPr>
            <a:normAutofit fontScale="92500" lnSpcReduction="10000"/>
          </a:bodyPr>
          <a:lstStyle/>
          <a:p>
            <a:r>
              <a:rPr lang="en-US" sz="2800" dirty="0">
                <a:latin typeface="Broadcast" panose="020B0500000000000000" pitchFamily="34" charset="0"/>
              </a:rPr>
              <a:t>LIST all your </a:t>
            </a:r>
          </a:p>
          <a:p>
            <a:pPr lvl="2"/>
            <a:r>
              <a:rPr lang="en-US" sz="2800" dirty="0">
                <a:latin typeface="Broadcast" panose="020B0500000000000000" pitchFamily="34" charset="0"/>
              </a:rPr>
              <a:t>Projects, programs &amp; speakers </a:t>
            </a:r>
          </a:p>
          <a:p>
            <a:pPr lvl="2"/>
            <a:r>
              <a:rPr lang="en-US" sz="2800" dirty="0">
                <a:latin typeface="Broadcast" panose="020B0500000000000000" pitchFamily="34" charset="0"/>
              </a:rPr>
              <a:t>Fundraisers</a:t>
            </a:r>
          </a:p>
          <a:p>
            <a:pPr lvl="2"/>
            <a:r>
              <a:rPr lang="en-US" sz="2800" dirty="0">
                <a:latin typeface="Broadcast" panose="020B0500000000000000" pitchFamily="34" charset="0"/>
              </a:rPr>
              <a:t>Philanthropies, donations</a:t>
            </a:r>
          </a:p>
          <a:p>
            <a:pPr lvl="2"/>
            <a:r>
              <a:rPr lang="en-US" sz="2800" dirty="0">
                <a:latin typeface="Broadcast" panose="020B0500000000000000" pitchFamily="34" charset="0"/>
              </a:rPr>
              <a:t>Social activities</a:t>
            </a:r>
          </a:p>
          <a:p>
            <a:r>
              <a:rPr lang="en-US" sz="2800" dirty="0">
                <a:latin typeface="Broadcast" panose="020B0500000000000000" pitchFamily="34" charset="0"/>
              </a:rPr>
              <a:t>LOCATE the best area to report a project or event, based on the intent of the activity. </a:t>
            </a:r>
          </a:p>
          <a:p>
            <a:r>
              <a:rPr lang="en-US" sz="2800" dirty="0">
                <a:latin typeface="Broadcast" panose="020B0500000000000000" pitchFamily="34" charset="0"/>
              </a:rPr>
              <a:t>LEAVE OUT </a:t>
            </a:r>
            <a:r>
              <a:rPr lang="en-US" sz="2800" u="sng" dirty="0">
                <a:latin typeface="Broadcast" panose="020B0500000000000000" pitchFamily="34" charset="0"/>
              </a:rPr>
              <a:t>unnecessary</a:t>
            </a:r>
            <a:r>
              <a:rPr lang="en-US" sz="2800" dirty="0">
                <a:latin typeface="Broadcast" panose="020B0500000000000000" pitchFamily="34" charset="0"/>
              </a:rPr>
              <a:t> details in your narratives.</a:t>
            </a:r>
          </a:p>
          <a:p>
            <a:r>
              <a:rPr lang="en-US" sz="2800" dirty="0">
                <a:latin typeface="Broadcast" panose="020B0500000000000000" pitchFamily="34" charset="0"/>
              </a:rPr>
              <a:t>LEARN-make it a learning experience. Reporting is a great way to see the “big picture” of what your club does.</a:t>
            </a:r>
          </a:p>
          <a:p>
            <a:pPr lvl="2"/>
            <a:endParaRPr lang="en-US" sz="2800" dirty="0">
              <a:latin typeface="Broadcast" panose="020B0500000000000000" pitchFamily="34" charset="0"/>
            </a:endParaRPr>
          </a:p>
        </p:txBody>
      </p:sp>
    </p:spTree>
    <p:extLst>
      <p:ext uri="{BB962C8B-B14F-4D97-AF65-F5344CB8AC3E}">
        <p14:creationId xmlns:p14="http://schemas.microsoft.com/office/powerpoint/2010/main" val="627863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B9D59-A783-0A4B-DC0E-BB793B6783E0}"/>
              </a:ext>
            </a:extLst>
          </p:cNvPr>
          <p:cNvSpPr>
            <a:spLocks noGrp="1"/>
          </p:cNvSpPr>
          <p:nvPr>
            <p:ph type="title"/>
          </p:nvPr>
        </p:nvSpPr>
        <p:spPr/>
        <p:txBody>
          <a:bodyPr>
            <a:normAutofit/>
          </a:bodyPr>
          <a:lstStyle/>
          <a:p>
            <a:pPr algn="ctr"/>
            <a:r>
              <a:rPr lang="en-US" sz="8000" dirty="0">
                <a:latin typeface="Broadcast" panose="020B0500000000000000" pitchFamily="34" charset="0"/>
              </a:rPr>
              <a:t>U</a:t>
            </a:r>
            <a:r>
              <a:rPr lang="en-US" sz="6000" dirty="0">
                <a:latin typeface="Broadcast" panose="020B0500000000000000" pitchFamily="34" charset="0"/>
              </a:rPr>
              <a:t> is for USE</a:t>
            </a:r>
          </a:p>
        </p:txBody>
      </p:sp>
      <p:sp>
        <p:nvSpPr>
          <p:cNvPr id="3" name="Content Placeholder 2">
            <a:extLst>
              <a:ext uri="{FF2B5EF4-FFF2-40B4-BE49-F238E27FC236}">
                <a16:creationId xmlns:a16="http://schemas.microsoft.com/office/drawing/2014/main" id="{1F5E2E62-D32E-C4A2-3435-69359C3241EF}"/>
              </a:ext>
            </a:extLst>
          </p:cNvPr>
          <p:cNvSpPr>
            <a:spLocks noGrp="1"/>
          </p:cNvSpPr>
          <p:nvPr>
            <p:ph idx="1"/>
          </p:nvPr>
        </p:nvSpPr>
        <p:spPr>
          <a:xfrm>
            <a:off x="677333" y="2160589"/>
            <a:ext cx="10283744" cy="3880773"/>
          </a:xfrm>
        </p:spPr>
        <p:txBody>
          <a:bodyPr>
            <a:normAutofit/>
          </a:bodyPr>
          <a:lstStyle/>
          <a:p>
            <a:r>
              <a:rPr lang="en-US" sz="2400" dirty="0">
                <a:latin typeface="Broadcast" panose="020B0500000000000000" pitchFamily="34" charset="0"/>
              </a:rPr>
              <a:t>USE all your resources—minutes, newsletters, financial records, chairmen’s records, social media posts, members’ memories, etc.</a:t>
            </a:r>
          </a:p>
          <a:p>
            <a:r>
              <a:rPr lang="en-US" sz="2400" dirty="0">
                <a:latin typeface="Broadcast" panose="020B0500000000000000" pitchFamily="34" charset="0"/>
              </a:rPr>
              <a:t>UTILIZE your members’ talents and abilities.  For example: </a:t>
            </a:r>
          </a:p>
          <a:p>
            <a:pPr lvl="1"/>
            <a:r>
              <a:rPr lang="en-US" sz="2400" dirty="0">
                <a:latin typeface="Broadcast" panose="020B0500000000000000" pitchFamily="34" charset="0"/>
              </a:rPr>
              <a:t>Let members who enjoy writing do the narratives</a:t>
            </a:r>
          </a:p>
          <a:p>
            <a:pPr lvl="1"/>
            <a:r>
              <a:rPr lang="en-US" sz="2400" dirty="0">
                <a:latin typeface="Broadcast" panose="020B0500000000000000" pitchFamily="34" charset="0"/>
              </a:rPr>
              <a:t>Let members who enjoy numbers work on statistics</a:t>
            </a:r>
          </a:p>
          <a:p>
            <a:r>
              <a:rPr lang="en-US" sz="2400" dirty="0">
                <a:latin typeface="Broadcast" panose="020B0500000000000000" pitchFamily="34" charset="0"/>
              </a:rPr>
              <a:t>USE your results for publicity purposes and membership recruitment.</a:t>
            </a:r>
          </a:p>
        </p:txBody>
      </p:sp>
    </p:spTree>
    <p:extLst>
      <p:ext uri="{BB962C8B-B14F-4D97-AF65-F5344CB8AC3E}">
        <p14:creationId xmlns:p14="http://schemas.microsoft.com/office/powerpoint/2010/main" val="1186648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788A-0D2D-CB03-E586-4BF91E5F4635}"/>
              </a:ext>
            </a:extLst>
          </p:cNvPr>
          <p:cNvSpPr>
            <a:spLocks noGrp="1"/>
          </p:cNvSpPr>
          <p:nvPr>
            <p:ph type="title"/>
          </p:nvPr>
        </p:nvSpPr>
        <p:spPr/>
        <p:txBody>
          <a:bodyPr>
            <a:normAutofit fontScale="90000"/>
          </a:bodyPr>
          <a:lstStyle/>
          <a:p>
            <a:pPr algn="ctr"/>
            <a:r>
              <a:rPr lang="en-US" sz="8000" b="1" dirty="0">
                <a:latin typeface="Broadcast" panose="020B0500000000000000" pitchFamily="34" charset="0"/>
              </a:rPr>
              <a:t>B</a:t>
            </a:r>
            <a:r>
              <a:rPr lang="en-US" sz="6000" dirty="0">
                <a:latin typeface="Broadcast" panose="020B0500000000000000" pitchFamily="34" charset="0"/>
              </a:rPr>
              <a:t> is for BRAINSTORM	</a:t>
            </a:r>
          </a:p>
        </p:txBody>
      </p:sp>
      <p:sp>
        <p:nvSpPr>
          <p:cNvPr id="3" name="Content Placeholder 2">
            <a:extLst>
              <a:ext uri="{FF2B5EF4-FFF2-40B4-BE49-F238E27FC236}">
                <a16:creationId xmlns:a16="http://schemas.microsoft.com/office/drawing/2014/main" id="{809D4CF8-527F-7693-B307-BC20570C1538}"/>
              </a:ext>
            </a:extLst>
          </p:cNvPr>
          <p:cNvSpPr>
            <a:spLocks noGrp="1"/>
          </p:cNvSpPr>
          <p:nvPr>
            <p:ph idx="1"/>
          </p:nvPr>
        </p:nvSpPr>
        <p:spPr>
          <a:xfrm>
            <a:off x="677334" y="2160589"/>
            <a:ext cx="10225128" cy="4474673"/>
          </a:xfrm>
        </p:spPr>
        <p:txBody>
          <a:bodyPr>
            <a:normAutofit fontScale="92500"/>
          </a:bodyPr>
          <a:lstStyle/>
          <a:p>
            <a:r>
              <a:rPr lang="en-US" sz="2800" dirty="0">
                <a:latin typeface="Broadcast" panose="020B0500000000000000" pitchFamily="34" charset="0"/>
              </a:rPr>
              <a:t>BRAINSTORM as a group—</a:t>
            </a:r>
          </a:p>
          <a:p>
            <a:pPr lvl="1"/>
            <a:r>
              <a:rPr lang="en-US" sz="2800" dirty="0">
                <a:latin typeface="Broadcast" panose="020B0500000000000000" pitchFamily="34" charset="0"/>
              </a:rPr>
              <a:t>Have you remembered all your activities?</a:t>
            </a:r>
          </a:p>
          <a:p>
            <a:pPr lvl="1"/>
            <a:r>
              <a:rPr lang="en-US" sz="2800" dirty="0">
                <a:latin typeface="Broadcast" panose="020B0500000000000000" pitchFamily="34" charset="0"/>
              </a:rPr>
              <a:t>Have you included the time it takes to prep for events or activities?</a:t>
            </a:r>
          </a:p>
          <a:p>
            <a:pPr lvl="1"/>
            <a:r>
              <a:rPr lang="en-US" sz="2800" dirty="0">
                <a:latin typeface="Broadcast" panose="020B0500000000000000" pitchFamily="34" charset="0"/>
              </a:rPr>
              <a:t>For ongoing projects—what has been done to improve projects or keep them fresh?</a:t>
            </a:r>
          </a:p>
          <a:p>
            <a:pPr lvl="1"/>
            <a:r>
              <a:rPr lang="en-US" sz="2800" dirty="0">
                <a:latin typeface="Broadcast" panose="020B0500000000000000" pitchFamily="34" charset="0"/>
              </a:rPr>
              <a:t>What might you do differently if you decide to continue the project in the future?</a:t>
            </a:r>
          </a:p>
          <a:p>
            <a:r>
              <a:rPr lang="en-US" sz="2800" dirty="0">
                <a:latin typeface="Broadcast" panose="020B0500000000000000" pitchFamily="34" charset="0"/>
              </a:rPr>
              <a:t>BREATHE a sigh of relief when your reports are done!</a:t>
            </a:r>
          </a:p>
          <a:p>
            <a:pPr lvl="1"/>
            <a:endParaRPr lang="en-US" sz="2800" dirty="0">
              <a:latin typeface="Broadcast" panose="020B0500000000000000" pitchFamily="34" charset="0"/>
            </a:endParaRPr>
          </a:p>
          <a:p>
            <a:pPr lvl="1"/>
            <a:endParaRPr lang="en-US" sz="2800" dirty="0">
              <a:latin typeface="Broadcast" panose="020B0500000000000000" pitchFamily="34" charset="0"/>
            </a:endParaRPr>
          </a:p>
        </p:txBody>
      </p:sp>
    </p:spTree>
    <p:extLst>
      <p:ext uri="{BB962C8B-B14F-4D97-AF65-F5344CB8AC3E}">
        <p14:creationId xmlns:p14="http://schemas.microsoft.com/office/powerpoint/2010/main" val="66018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90639-D2A9-F836-3BAC-DA867064A97E}"/>
              </a:ext>
            </a:extLst>
          </p:cNvPr>
          <p:cNvSpPr>
            <a:spLocks noGrp="1"/>
          </p:cNvSpPr>
          <p:nvPr>
            <p:ph type="title"/>
          </p:nvPr>
        </p:nvSpPr>
        <p:spPr/>
        <p:txBody>
          <a:bodyPr>
            <a:normAutofit/>
          </a:bodyPr>
          <a:lstStyle/>
          <a:p>
            <a:pPr algn="ctr"/>
            <a:r>
              <a:rPr lang="en-US" sz="8000" b="1" dirty="0">
                <a:latin typeface="Broadcast" panose="020B0500000000000000" pitchFamily="34" charset="0"/>
              </a:rPr>
              <a:t>R</a:t>
            </a:r>
            <a:r>
              <a:rPr lang="en-US" sz="6000" dirty="0">
                <a:latin typeface="Broadcast" panose="020B0500000000000000" pitchFamily="34" charset="0"/>
              </a:rPr>
              <a:t> is for RECORDS</a:t>
            </a:r>
          </a:p>
        </p:txBody>
      </p:sp>
      <p:sp>
        <p:nvSpPr>
          <p:cNvPr id="3" name="Content Placeholder 2">
            <a:extLst>
              <a:ext uri="{FF2B5EF4-FFF2-40B4-BE49-F238E27FC236}">
                <a16:creationId xmlns:a16="http://schemas.microsoft.com/office/drawing/2014/main" id="{C9C6D5B2-0AF6-428C-7D75-23674A0D0F15}"/>
              </a:ext>
            </a:extLst>
          </p:cNvPr>
          <p:cNvSpPr>
            <a:spLocks noGrp="1"/>
          </p:cNvSpPr>
          <p:nvPr>
            <p:ph idx="1"/>
          </p:nvPr>
        </p:nvSpPr>
        <p:spPr/>
        <p:txBody>
          <a:bodyPr>
            <a:normAutofit lnSpcReduction="10000"/>
          </a:bodyPr>
          <a:lstStyle/>
          <a:p>
            <a:r>
              <a:rPr lang="en-US" sz="2800" dirty="0">
                <a:latin typeface="Broadcast" panose="020B0500000000000000" pitchFamily="34" charset="0"/>
              </a:rPr>
              <a:t>RECORDS-consult all your records for the reporting year to be sure you haven’t left anything out.</a:t>
            </a:r>
          </a:p>
          <a:p>
            <a:r>
              <a:rPr lang="en-US" sz="2800" dirty="0">
                <a:latin typeface="Broadcast" panose="020B0500000000000000" pitchFamily="34" charset="0"/>
              </a:rPr>
              <a:t>REMEMBER to include everything you did.</a:t>
            </a:r>
          </a:p>
          <a:p>
            <a:r>
              <a:rPr lang="en-US" sz="2800" dirty="0">
                <a:latin typeface="Broadcast" panose="020B0500000000000000" pitchFamily="34" charset="0"/>
              </a:rPr>
              <a:t>REMINDERS:</a:t>
            </a:r>
          </a:p>
          <a:p>
            <a:pPr lvl="1"/>
            <a:r>
              <a:rPr lang="en-US" sz="2600" dirty="0">
                <a:latin typeface="Broadcast" panose="020B0500000000000000" pitchFamily="34" charset="0"/>
              </a:rPr>
              <a:t>REPORTING YEAR-Calendar year: January 1-December 31.</a:t>
            </a:r>
          </a:p>
          <a:p>
            <a:pPr lvl="1"/>
            <a:r>
              <a:rPr lang="en-US" sz="2600" dirty="0">
                <a:latin typeface="Broadcast" panose="020B0500000000000000" pitchFamily="34" charset="0"/>
              </a:rPr>
              <a:t>REPORTING DEADLINE-January 31.</a:t>
            </a:r>
          </a:p>
          <a:p>
            <a:endParaRPr lang="en-US" dirty="0">
              <a:latin typeface="Broadcast" panose="020B0500000000000000" pitchFamily="34" charset="0"/>
            </a:endParaRPr>
          </a:p>
        </p:txBody>
      </p:sp>
    </p:spTree>
    <p:extLst>
      <p:ext uri="{BB962C8B-B14F-4D97-AF65-F5344CB8AC3E}">
        <p14:creationId xmlns:p14="http://schemas.microsoft.com/office/powerpoint/2010/main" val="1217191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90C-C3E9-F882-3D09-C136F7F56DD0}"/>
              </a:ext>
            </a:extLst>
          </p:cNvPr>
          <p:cNvSpPr>
            <a:spLocks noGrp="1"/>
          </p:cNvSpPr>
          <p:nvPr>
            <p:ph type="title"/>
          </p:nvPr>
        </p:nvSpPr>
        <p:spPr>
          <a:xfrm>
            <a:off x="1286934" y="597877"/>
            <a:ext cx="8596668" cy="1320800"/>
          </a:xfrm>
        </p:spPr>
        <p:txBody>
          <a:bodyPr>
            <a:normAutofit fontScale="90000"/>
          </a:bodyPr>
          <a:lstStyle/>
          <a:p>
            <a:pPr algn="ctr"/>
            <a:r>
              <a:rPr lang="en-US" sz="8000" b="1" dirty="0">
                <a:latin typeface="Broadcast" panose="020B0500000000000000" pitchFamily="34" charset="0"/>
              </a:rPr>
              <a:t>E</a:t>
            </a:r>
            <a:r>
              <a:rPr lang="en-US" sz="6000" dirty="0">
                <a:latin typeface="Broadcast" panose="020B0500000000000000" pitchFamily="34" charset="0"/>
              </a:rPr>
              <a:t> is for EVERYTHING</a:t>
            </a:r>
          </a:p>
        </p:txBody>
      </p:sp>
      <p:sp>
        <p:nvSpPr>
          <p:cNvPr id="3" name="Content Placeholder 2">
            <a:extLst>
              <a:ext uri="{FF2B5EF4-FFF2-40B4-BE49-F238E27FC236}">
                <a16:creationId xmlns:a16="http://schemas.microsoft.com/office/drawing/2014/main" id="{D509149D-554C-4C30-D238-17E75A68CBE0}"/>
              </a:ext>
            </a:extLst>
          </p:cNvPr>
          <p:cNvSpPr>
            <a:spLocks noGrp="1"/>
          </p:cNvSpPr>
          <p:nvPr>
            <p:ph idx="1"/>
          </p:nvPr>
        </p:nvSpPr>
        <p:spPr>
          <a:xfrm>
            <a:off x="677334" y="2160589"/>
            <a:ext cx="10776112" cy="3880773"/>
          </a:xfrm>
        </p:spPr>
        <p:txBody>
          <a:bodyPr>
            <a:noAutofit/>
          </a:bodyPr>
          <a:lstStyle/>
          <a:p>
            <a:r>
              <a:rPr lang="en-US" sz="2800" dirty="0">
                <a:latin typeface="Broadcast" panose="020B0500000000000000" pitchFamily="34" charset="0"/>
              </a:rPr>
              <a:t>EVERYTHING-be sure to report everything you do.</a:t>
            </a:r>
          </a:p>
          <a:p>
            <a:r>
              <a:rPr lang="en-US" sz="2800" dirty="0">
                <a:latin typeface="Broadcast" panose="020B0500000000000000" pitchFamily="34" charset="0"/>
              </a:rPr>
              <a:t>EVERYONE-include all your members in your reporting efforts.  Those who can’t contribute can learn a lot from observing and listening.</a:t>
            </a:r>
          </a:p>
          <a:p>
            <a:r>
              <a:rPr lang="en-US" sz="2800" dirty="0">
                <a:latin typeface="Broadcast" panose="020B0500000000000000" pitchFamily="34" charset="0"/>
              </a:rPr>
              <a:t>EXPLAIN-important details which will help those unfamiliar with your community understand why you did a particular project, and who you helped.</a:t>
            </a:r>
          </a:p>
        </p:txBody>
      </p:sp>
    </p:spTree>
    <p:extLst>
      <p:ext uri="{BB962C8B-B14F-4D97-AF65-F5344CB8AC3E}">
        <p14:creationId xmlns:p14="http://schemas.microsoft.com/office/powerpoint/2010/main" val="144402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68898-85B3-6851-B117-2CD59191B4C8}"/>
              </a:ext>
            </a:extLst>
          </p:cNvPr>
          <p:cNvSpPr>
            <a:spLocks noGrp="1"/>
          </p:cNvSpPr>
          <p:nvPr>
            <p:ph type="title"/>
          </p:nvPr>
        </p:nvSpPr>
        <p:spPr>
          <a:xfrm>
            <a:off x="1122810" y="375138"/>
            <a:ext cx="9838265" cy="1320800"/>
          </a:xfrm>
        </p:spPr>
        <p:txBody>
          <a:bodyPr>
            <a:normAutofit fontScale="90000"/>
          </a:bodyPr>
          <a:lstStyle/>
          <a:p>
            <a:pPr algn="ctr"/>
            <a:r>
              <a:rPr lang="en-US" sz="8000" dirty="0">
                <a:latin typeface="Broadcast" panose="020B0500000000000000" pitchFamily="34" charset="0"/>
              </a:rPr>
              <a:t>P</a:t>
            </a:r>
            <a:r>
              <a:rPr lang="en-US" sz="6000" dirty="0">
                <a:latin typeface="Broadcast" panose="020B0500000000000000" pitchFamily="34" charset="0"/>
              </a:rPr>
              <a:t> is for PROOFREADING</a:t>
            </a:r>
          </a:p>
        </p:txBody>
      </p:sp>
      <p:sp>
        <p:nvSpPr>
          <p:cNvPr id="3" name="Content Placeholder 2">
            <a:extLst>
              <a:ext uri="{FF2B5EF4-FFF2-40B4-BE49-F238E27FC236}">
                <a16:creationId xmlns:a16="http://schemas.microsoft.com/office/drawing/2014/main" id="{FCDDB6A7-8BE0-7A99-4C8C-5CF5D8F89895}"/>
              </a:ext>
            </a:extLst>
          </p:cNvPr>
          <p:cNvSpPr>
            <a:spLocks noGrp="1"/>
          </p:cNvSpPr>
          <p:nvPr>
            <p:ph idx="1"/>
          </p:nvPr>
        </p:nvSpPr>
        <p:spPr>
          <a:xfrm>
            <a:off x="677334" y="2172311"/>
            <a:ext cx="10494758" cy="4416058"/>
          </a:xfrm>
        </p:spPr>
        <p:txBody>
          <a:bodyPr>
            <a:noAutofit/>
          </a:bodyPr>
          <a:lstStyle/>
          <a:p>
            <a:r>
              <a:rPr lang="en-US" sz="2400" dirty="0">
                <a:latin typeface="Broadcast" panose="020B0500000000000000" pitchFamily="34" charset="0"/>
              </a:rPr>
              <a:t>PROOFREAD-your narratives.  Have you:</a:t>
            </a:r>
          </a:p>
          <a:p>
            <a:pPr lvl="1"/>
            <a:r>
              <a:rPr lang="en-US" sz="2400" dirty="0">
                <a:latin typeface="Broadcast" panose="020B0500000000000000" pitchFamily="34" charset="0"/>
              </a:rPr>
              <a:t>included your 5 W’s and one H for each project?</a:t>
            </a:r>
          </a:p>
          <a:p>
            <a:pPr lvl="1"/>
            <a:r>
              <a:rPr lang="en-US" sz="2400" dirty="0">
                <a:latin typeface="Broadcast" panose="020B0500000000000000" pitchFamily="34" charset="0"/>
              </a:rPr>
              <a:t>provided names of organizations you helped, and what they do? (Especially important if they are local orgs.)</a:t>
            </a:r>
          </a:p>
          <a:p>
            <a:pPr lvl="1"/>
            <a:r>
              <a:rPr lang="en-US" sz="2400" dirty="0">
                <a:latin typeface="Broadcast" panose="020B0500000000000000" pitchFamily="34" charset="0"/>
              </a:rPr>
              <a:t>correctly calculated your statistics, and transferred them accurately to your statistical form?</a:t>
            </a:r>
          </a:p>
          <a:p>
            <a:pPr lvl="1"/>
            <a:r>
              <a:rPr lang="en-US" sz="2400" dirty="0">
                <a:latin typeface="Broadcast" panose="020B0500000000000000" pitchFamily="34" charset="0"/>
              </a:rPr>
              <a:t>omitted unnecessary details?</a:t>
            </a:r>
          </a:p>
          <a:p>
            <a:pPr lvl="1"/>
            <a:r>
              <a:rPr lang="en-US" sz="2400" dirty="0">
                <a:latin typeface="Broadcast" panose="020B0500000000000000" pitchFamily="34" charset="0"/>
              </a:rPr>
              <a:t>checked spelling, punctuation, grammar?</a:t>
            </a:r>
          </a:p>
          <a:p>
            <a:r>
              <a:rPr lang="en-US" sz="2400" dirty="0">
                <a:latin typeface="Broadcast" panose="020B0500000000000000" pitchFamily="34" charset="0"/>
              </a:rPr>
              <a:t>PROUD-be proud of your club’s accomplishments.  Reporting helps you share them with the world.</a:t>
            </a:r>
          </a:p>
          <a:p>
            <a:pPr lvl="1"/>
            <a:endParaRPr lang="en-US" sz="2400" dirty="0">
              <a:latin typeface="Broadcast" panose="020B0500000000000000" pitchFamily="34" charset="0"/>
            </a:endParaRPr>
          </a:p>
        </p:txBody>
      </p:sp>
    </p:spTree>
    <p:extLst>
      <p:ext uri="{BB962C8B-B14F-4D97-AF65-F5344CB8AC3E}">
        <p14:creationId xmlns:p14="http://schemas.microsoft.com/office/powerpoint/2010/main" val="31166286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10421</TotalTime>
  <Words>1513</Words>
  <Application>Microsoft Office PowerPoint</Application>
  <PresentationFormat>Widescreen</PresentationFormat>
  <Paragraphs>124</Paragraphs>
  <Slides>19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Broadcast</vt:lpstr>
      <vt:lpstr>Calibri</vt:lpstr>
      <vt:lpstr>Trebuchet MS</vt:lpstr>
      <vt:lpstr>Wingdings 3</vt:lpstr>
      <vt:lpstr>Facet</vt:lpstr>
      <vt:lpstr>HOW DO YOU SPELL CLUB REPORTING ?  A few quick reminders about reporting </vt:lpstr>
      <vt:lpstr>CLUB REPORTING</vt:lpstr>
      <vt:lpstr>C is for COLLECTION</vt:lpstr>
      <vt:lpstr>L is for LIST</vt:lpstr>
      <vt:lpstr>U is for USE</vt:lpstr>
      <vt:lpstr>B is for BRAINSTORM </vt:lpstr>
      <vt:lpstr>R is for RECORDS</vt:lpstr>
      <vt:lpstr>E is for EVERYTHING</vt:lpstr>
      <vt:lpstr>P is for PROOFREADING</vt:lpstr>
      <vt:lpstr>O is for ORGANIZE</vt:lpstr>
      <vt:lpstr>R is for REVIEW</vt:lpstr>
      <vt:lpstr>T is for TOTAL</vt:lpstr>
      <vt:lpstr>I is for INVITE</vt:lpstr>
      <vt:lpstr>N is for NAMES</vt:lpstr>
      <vt:lpstr>G is for GROUP</vt:lpstr>
      <vt:lpstr>VALUE OF VOLUNTEER TIME</vt:lpstr>
      <vt:lpstr>PowerPoint Presentation</vt:lpstr>
      <vt:lpstr>THE VALUE OF GFWC MARYLAND in 2024</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DP H</dc:creator>
  <cp:lastModifiedBy>DP H</cp:lastModifiedBy>
  <cp:revision>10</cp:revision>
  <dcterms:created xsi:type="dcterms:W3CDTF">2025-07-23T01:41:14Z</dcterms:created>
  <dcterms:modified xsi:type="dcterms:W3CDTF">2025-08-16T03:34:46Z</dcterms:modified>
</cp:coreProperties>
</file>